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5" r:id="rId2"/>
    <p:sldId id="273" r:id="rId3"/>
    <p:sldId id="258" r:id="rId4"/>
    <p:sldId id="264" r:id="rId5"/>
    <p:sldId id="268" r:id="rId6"/>
    <p:sldId id="269" r:id="rId7"/>
    <p:sldId id="270" r:id="rId8"/>
    <p:sldId id="271" r:id="rId9"/>
    <p:sldId id="272" r:id="rId10"/>
    <p:sldId id="276" r:id="rId11"/>
    <p:sldId id="27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7BC"/>
    <a:srgbClr val="47B1E5"/>
    <a:srgbClr val="90C8E5"/>
    <a:srgbClr val="EDBCD9"/>
    <a:srgbClr val="CFB6D8"/>
    <a:srgbClr val="C0DFC3"/>
    <a:srgbClr val="8ACBC0"/>
    <a:srgbClr val="009386"/>
    <a:srgbClr val="6FBD84"/>
    <a:srgbClr val="D5E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showGuides="1">
      <p:cViewPr varScale="1">
        <p:scale>
          <a:sx n="86" d="100"/>
          <a:sy n="86" d="100"/>
        </p:scale>
        <p:origin x="978"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14/03/2022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14/03/2022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home.oxfordowl.co.uk/blog/learning-at-home-learning-to-read/" TargetMode="External"/><Relationship Id="rId2" Type="http://schemas.openxmlformats.org/officeDocument/2006/relationships/hyperlink" Target="https://www.oxfordowl.co.uk/" TargetMode="External"/><Relationship Id="rId1" Type="http://schemas.openxmlformats.org/officeDocument/2006/relationships/slideLayout" Target="../slideLayouts/slideLayout3.xml"/><Relationship Id="rId5" Type="http://schemas.openxmlformats.org/officeDocument/2006/relationships/hyperlink" Target="https://www.pearson.com/content/dam/one-dot-com/one-dot-com/uk/documents/Learner/Primary/Primary%20parents/Pearson_EnjoyReading_03.pdf" TargetMode="External"/><Relationship Id="rId4" Type="http://schemas.openxmlformats.org/officeDocument/2006/relationships/hyperlink" Target="https://www.youtube.com/watch?v=xm7eZctoGa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schoolreadinglist.co.uk/category/reading-lists-for-primary-school-pupil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twinkl.co.uk/resources/ks2-english/ks2-reading/ks2-reading-comprehensio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058386-2F3B-44E1-A6C1-9DC365800F2F}"/>
              </a:ext>
            </a:extLst>
          </p:cNvPr>
          <p:cNvSpPr txBox="1"/>
          <p:nvPr/>
        </p:nvSpPr>
        <p:spPr>
          <a:xfrm>
            <a:off x="691376" y="910318"/>
            <a:ext cx="8051180" cy="1380378"/>
          </a:xfrm>
          <a:prstGeom prst="rect">
            <a:avLst/>
          </a:prstGeom>
          <a:noFill/>
        </p:spPr>
        <p:txBody>
          <a:bodyPr wrap="square">
            <a:spAutoFit/>
          </a:bodyPr>
          <a:lstStyle/>
          <a:p>
            <a:pPr>
              <a:lnSpc>
                <a:spcPct val="107000"/>
              </a:lnSpc>
              <a:spcAft>
                <a:spcPts val="800"/>
              </a:spcAft>
            </a:pPr>
            <a:r>
              <a:rPr lang="en-GB" sz="4000" b="1" u="sng" dirty="0">
                <a:effectLst/>
                <a:latin typeface="Calibri" panose="020F0502020204030204" pitchFamily="34" charset="0"/>
                <a:ea typeface="Calibri" panose="020F0502020204030204" pitchFamily="34" charset="0"/>
                <a:cs typeface="Times New Roman" panose="02020603050405020304" pitchFamily="18" charset="0"/>
              </a:rPr>
              <a:t>TIPS TO HELP YOUR CHILD AT HOME </a:t>
            </a:r>
            <a:r>
              <a:rPr lang="en-GB" sz="4000" b="1" u="sng" dirty="0">
                <a:latin typeface="Calibri" panose="020F0502020204030204" pitchFamily="34" charset="0"/>
                <a:ea typeface="Calibri" panose="020F0502020204030204" pitchFamily="34" charset="0"/>
                <a:cs typeface="Times New Roman" panose="02020603050405020304" pitchFamily="18" charset="0"/>
              </a:rPr>
              <a:t>WITH THEIR READING</a:t>
            </a:r>
            <a:r>
              <a:rPr lang="en-GB" sz="4000" b="1" u="sng" dirty="0">
                <a:effectLst/>
                <a:latin typeface="Calibri" panose="020F0502020204030204" pitchFamily="34" charset="0"/>
                <a:ea typeface="Calibri" panose="020F0502020204030204" pitchFamily="34" charset="0"/>
                <a:cs typeface="Times New Roman" panose="02020603050405020304" pitchFamily="18" charset="0"/>
              </a:rPr>
              <a:t>.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Free Stack Of Books Clipart Pictures - Clipartix">
            <a:extLst>
              <a:ext uri="{FF2B5EF4-FFF2-40B4-BE49-F238E27FC236}">
                <a16:creationId xmlns:a16="http://schemas.microsoft.com/office/drawing/2014/main" id="{5650183F-2B50-4749-ACF5-8FEAC59C2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139" y="5532988"/>
            <a:ext cx="1242861" cy="13526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828 Parents Reading To Children Illustrations &amp; Clip Art - iStock">
            <a:extLst>
              <a:ext uri="{FF2B5EF4-FFF2-40B4-BE49-F238E27FC236}">
                <a16:creationId xmlns:a16="http://schemas.microsoft.com/office/drawing/2014/main" id="{1CE7E5AA-78D6-4694-90AC-80CD2568F3D5}"/>
              </a:ext>
            </a:extLst>
          </p:cNvPr>
          <p:cNvPicPr>
            <a:picLocks noChangeAspect="1" noChangeArrowheads="1"/>
          </p:cNvPicPr>
          <p:nvPr/>
        </p:nvPicPr>
        <p:blipFill>
          <a:blip r:embed="rId3">
            <a:clrChange>
              <a:clrFrom>
                <a:srgbClr val="FFF1D7"/>
              </a:clrFrom>
              <a:clrTo>
                <a:srgbClr val="FFF1D7">
                  <a:alpha val="0"/>
                </a:srgbClr>
              </a:clrTo>
            </a:clrChange>
            <a:extLst>
              <a:ext uri="{28A0092B-C50C-407E-A947-70E740481C1C}">
                <a14:useLocalDpi xmlns:a14="http://schemas.microsoft.com/office/drawing/2010/main" val="0"/>
              </a:ext>
            </a:extLst>
          </a:blip>
          <a:srcRect/>
          <a:stretch>
            <a:fillRect/>
          </a:stretch>
        </p:blipFill>
        <p:spPr bwMode="auto">
          <a:xfrm>
            <a:off x="2925104" y="2653990"/>
            <a:ext cx="4011820" cy="3795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88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9E70-D59C-4D37-AF0F-5BB9858CF119}"/>
              </a:ext>
            </a:extLst>
          </p:cNvPr>
          <p:cNvSpPr>
            <a:spLocks noGrp="1"/>
          </p:cNvSpPr>
          <p:nvPr>
            <p:ph type="title"/>
          </p:nvPr>
        </p:nvSpPr>
        <p:spPr/>
        <p:txBody>
          <a:bodyPr/>
          <a:lstStyle/>
          <a:p>
            <a:r>
              <a:rPr lang="en-GB" u="sng" dirty="0"/>
              <a:t>USEFUL WEBSITES</a:t>
            </a:r>
          </a:p>
        </p:txBody>
      </p:sp>
      <p:sp>
        <p:nvSpPr>
          <p:cNvPr id="4" name="TextBox 3">
            <a:extLst>
              <a:ext uri="{FF2B5EF4-FFF2-40B4-BE49-F238E27FC236}">
                <a16:creationId xmlns:a16="http://schemas.microsoft.com/office/drawing/2014/main" id="{E824151D-CA7D-4453-B47A-11142107B252}"/>
              </a:ext>
            </a:extLst>
          </p:cNvPr>
          <p:cNvSpPr txBox="1"/>
          <p:nvPr/>
        </p:nvSpPr>
        <p:spPr>
          <a:xfrm>
            <a:off x="555940" y="1341507"/>
            <a:ext cx="8130862" cy="5037598"/>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school a programme of work, Oxford Owl, is used in English lessons to help with the teaching of spelling from Year 2 onwards and this also has some online support for parents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https://www.oxfordowl.co.uk/</a:t>
            </a:r>
            <a:r>
              <a:rPr lang="en-GB" sz="1800" dirty="0">
                <a:effectLst/>
                <a:latin typeface="Calibri" panose="020F0502020204030204" pitchFamily="34" charset="0"/>
                <a:ea typeface="Calibri" panose="020F0502020204030204" pitchFamily="34" charset="0"/>
                <a:cs typeface="Calibri" panose="020F0502020204030204" pitchFamily="34" charset="0"/>
              </a:rPr>
              <a:t> which helps with many aspects of English, including reading.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following links from Oxford Owl include additional advice and videos about how to help your child become a confident reader and how to develop their comprehension skills. The first link takes you to a blog that was written during Lockdown but the advice given is valuable at any time.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https://home.oxfordowl.co.uk/blog/learning-at-home-learning-to-read/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https://www.youtube.com/watch?v=xm7eZctoGag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addition, this is another useful link which gives general tips about helping your child with their early reading. </a:t>
            </a: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https://www.pearson.com/content/dam/one-dot-com/one-dot-com/uk/documents/Learner/Primary/Primary%20parents/Pearson_EnjoyReading_03.pdf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433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FB3C-43C0-431A-BE56-0F2F91A0D5B5}"/>
              </a:ext>
            </a:extLst>
          </p:cNvPr>
          <p:cNvSpPr>
            <a:spLocks noGrp="1"/>
          </p:cNvSpPr>
          <p:nvPr>
            <p:ph type="title"/>
          </p:nvPr>
        </p:nvSpPr>
        <p:spPr/>
        <p:txBody>
          <a:bodyPr/>
          <a:lstStyle/>
          <a:p>
            <a:r>
              <a:rPr lang="en-GB" dirty="0"/>
              <a:t>REMEMBER THAT…</a:t>
            </a:r>
          </a:p>
        </p:txBody>
      </p:sp>
      <p:sp>
        <p:nvSpPr>
          <p:cNvPr id="4" name="TextBox 3">
            <a:extLst>
              <a:ext uri="{FF2B5EF4-FFF2-40B4-BE49-F238E27FC236}">
                <a16:creationId xmlns:a16="http://schemas.microsoft.com/office/drawing/2014/main" id="{CF762377-C68A-4261-AD93-0F2ADF671237}"/>
              </a:ext>
            </a:extLst>
          </p:cNvPr>
          <p:cNvSpPr txBox="1"/>
          <p:nvPr/>
        </p:nvSpPr>
        <p:spPr>
          <a:xfrm>
            <a:off x="607740" y="1473201"/>
            <a:ext cx="7918990" cy="4148508"/>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Pupils should aim to read at home for 15-30 minutes a day (depending on their age). It is more beneficial to read regularly for a shorter period of time rather than rarely reading and then reading for hours. You can really help your child to enjoy reading by encouraging them to read a variety of books, reading alongside them, praising them for reading and modelling reading in your home.</a:t>
            </a:r>
            <a:r>
              <a:rPr lang="en-GB"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dirty="0">
                <a:latin typeface="Calibri" panose="020F0502020204030204" pitchFamily="34" charset="0"/>
                <a:cs typeface="Calibri" panose="020F0502020204030204" pitchFamily="34" charset="0"/>
              </a:rPr>
              <a:t>Enjoying and sharing books leads to children seeing them as a source of pleasure and interest and motivates them to value reading.</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Finally…</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If your child is finding it hard to find a book that they like, the following website has a huge range of books, from which to choose, that are suitable for all ages.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2"/>
              </a:rPr>
              <a:t>https://schoolreadinglist.co.uk/category/reading-lists-for-primary-school-pupils/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3,828 Parents Reading To Children Illustrations &amp; Clip Art - iStock">
            <a:extLst>
              <a:ext uri="{FF2B5EF4-FFF2-40B4-BE49-F238E27FC236}">
                <a16:creationId xmlns:a16="http://schemas.microsoft.com/office/drawing/2014/main" id="{C4FD56B8-36D0-4B76-A268-80FFFBB1D2E4}"/>
              </a:ext>
            </a:extLst>
          </p:cNvPr>
          <p:cNvPicPr>
            <a:picLocks noChangeAspect="1" noChangeArrowheads="1"/>
          </p:cNvPicPr>
          <p:nvPr/>
        </p:nvPicPr>
        <p:blipFill>
          <a:blip r:embed="rId3" cstate="print">
            <a:clrChange>
              <a:clrFrom>
                <a:srgbClr val="FFF1D7"/>
              </a:clrFrom>
              <a:clrTo>
                <a:srgbClr val="FFF1D7">
                  <a:alpha val="0"/>
                </a:srgbClr>
              </a:clrTo>
            </a:clrChange>
            <a:extLst>
              <a:ext uri="{28A0092B-C50C-407E-A947-70E740481C1C}">
                <a14:useLocalDpi xmlns:a14="http://schemas.microsoft.com/office/drawing/2010/main" val="0"/>
              </a:ext>
            </a:extLst>
          </a:blip>
          <a:srcRect/>
          <a:stretch>
            <a:fillRect/>
          </a:stretch>
        </p:blipFill>
        <p:spPr bwMode="auto">
          <a:xfrm>
            <a:off x="3492074" y="5068300"/>
            <a:ext cx="1414463" cy="133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7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4091-3C5A-482B-9591-1935B5717ACD}"/>
              </a:ext>
            </a:extLst>
          </p:cNvPr>
          <p:cNvSpPr>
            <a:spLocks noGrp="1"/>
          </p:cNvSpPr>
          <p:nvPr>
            <p:ph type="title"/>
          </p:nvPr>
        </p:nvSpPr>
        <p:spPr/>
        <p:txBody>
          <a:bodyPr/>
          <a:lstStyle/>
          <a:p>
            <a:endParaRPr lang="en-GB"/>
          </a:p>
        </p:txBody>
      </p:sp>
      <p:pic>
        <p:nvPicPr>
          <p:cNvPr id="1026" name="Picture 2" descr="Free Stack Of Books Clipart Pictures - Clipartix">
            <a:extLst>
              <a:ext uri="{FF2B5EF4-FFF2-40B4-BE49-F238E27FC236}">
                <a16:creationId xmlns:a16="http://schemas.microsoft.com/office/drawing/2014/main" id="{DDB275C4-4875-45B0-8625-9734FA49BC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5568" y="6021659"/>
            <a:ext cx="768432" cy="8363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BF96211-BBAB-4990-8207-4241E10436EC}"/>
              </a:ext>
            </a:extLst>
          </p:cNvPr>
          <p:cNvSpPr txBox="1"/>
          <p:nvPr/>
        </p:nvSpPr>
        <p:spPr>
          <a:xfrm>
            <a:off x="457198" y="709596"/>
            <a:ext cx="8619893" cy="532903"/>
          </a:xfrm>
          <a:prstGeom prst="rect">
            <a:avLst/>
          </a:prstGeom>
          <a:noFill/>
        </p:spPr>
        <p:txBody>
          <a:bodyPr wrap="square">
            <a:spAutoFit/>
          </a:bodyPr>
          <a:lstStyle/>
          <a:p>
            <a:pPr>
              <a:lnSpc>
                <a:spcPct val="107000"/>
              </a:lnSpc>
              <a:spcAft>
                <a:spcPts val="800"/>
              </a:spcAft>
            </a:pPr>
            <a:r>
              <a:rPr lang="en-GB" sz="2800" b="1" u="sng" dirty="0">
                <a:effectLst/>
                <a:latin typeface="Calibri" panose="020F0502020204030204" pitchFamily="34" charset="0"/>
                <a:ea typeface="Calibri" panose="020F0502020204030204" pitchFamily="34" charset="0"/>
                <a:cs typeface="Times New Roman" panose="02020603050405020304" pitchFamily="18" charset="0"/>
              </a:rPr>
              <a:t>HOW TO HELP YOUR CHILD BECOME A BETTER READER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50089F9-7FD0-411C-8213-77659438F974}"/>
              </a:ext>
            </a:extLst>
          </p:cNvPr>
          <p:cNvSpPr txBox="1"/>
          <p:nvPr/>
        </p:nvSpPr>
        <p:spPr>
          <a:xfrm>
            <a:off x="457198" y="1482117"/>
            <a:ext cx="8220075" cy="5488554"/>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To help your child to become a successful, motivated reader it is crucial that they are able to use their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phonic knowledge </a:t>
            </a:r>
            <a:r>
              <a:rPr lang="en-GB" sz="1800" dirty="0">
                <a:effectLst/>
                <a:latin typeface="Calibri" panose="020F0502020204030204" pitchFamily="34" charset="0"/>
                <a:ea typeface="Calibri" panose="020F0502020204030204" pitchFamily="34" charset="0"/>
                <a:cs typeface="Times New Roman" panose="02020603050405020304" pitchFamily="18" charset="0"/>
              </a:rPr>
              <a:t>to read the words on the page and that they</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understand </a:t>
            </a:r>
            <a:r>
              <a:rPr lang="en-GB" sz="1800" dirty="0">
                <a:effectLst/>
                <a:latin typeface="Calibri" panose="020F0502020204030204" pitchFamily="34" charset="0"/>
                <a:ea typeface="Calibri" panose="020F0502020204030204" pitchFamily="34" charset="0"/>
                <a:cs typeface="Times New Roman" panose="02020603050405020304" pitchFamily="18" charset="0"/>
              </a:rPr>
              <a:t>what they mean. In KS1 the emphasis is using their phonics skills to blend and segment words to increase fluency, as well as developing an understanding of the messages that words convey.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 your child moves into Key Stage 2, it becomes more obvious that, to gain a really solid understanding of a text, a good reader needs to have the skills to make greater inferences. This is commonly referred to as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‘reading between the lines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authors expect readers to be able to do this. To help your child with this you could ask them questions such as: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 What do you think will happen next and why?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How do you think a character is feeling in that speech? How do you know?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Why do you think a character has behaved in that way? How do you know?</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 What clues they have noticed in the text which gave you a hint about later events?</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75578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F682CF78-D8A8-46DB-965E-E9AE802241DD}"/>
              </a:ext>
            </a:extLst>
          </p:cNvPr>
          <p:cNvSpPr/>
          <p:nvPr/>
        </p:nvSpPr>
        <p:spPr>
          <a:xfrm>
            <a:off x="167780" y="6023295"/>
            <a:ext cx="1015068" cy="66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0F2A9BB6-57D0-4093-9DD8-7091449EAD6D}"/>
              </a:ext>
            </a:extLst>
          </p:cNvPr>
          <p:cNvSpPr txBox="1"/>
          <p:nvPr/>
        </p:nvSpPr>
        <p:spPr>
          <a:xfrm>
            <a:off x="0" y="5380672"/>
            <a:ext cx="9144000" cy="1477328"/>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07362CB0-77C2-440A-B0A8-EA8A137B5660}"/>
              </a:ext>
            </a:extLst>
          </p:cNvPr>
          <p:cNvSpPr txBox="1"/>
          <p:nvPr/>
        </p:nvSpPr>
        <p:spPr>
          <a:xfrm>
            <a:off x="167780" y="5423129"/>
            <a:ext cx="9144000" cy="1200329"/>
          </a:xfrm>
          <a:prstGeom prst="rect">
            <a:avLst/>
          </a:prstGeom>
          <a:noFill/>
        </p:spPr>
        <p:txBody>
          <a:bodyPr wrap="square" rtlCol="0">
            <a:sp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The use of a technique known as P.E.E is used particularly in KS2 to help expand </a:t>
            </a:r>
            <a:r>
              <a:rPr lang="en-GB" sz="2400" dirty="0">
                <a:effectLst/>
                <a:latin typeface="Calibri" panose="020F0502020204030204" pitchFamily="34" charset="0"/>
                <a:ea typeface="Calibri" panose="020F0502020204030204" pitchFamily="34" charset="0"/>
                <a:cs typeface="Calibri" panose="020F0502020204030204" pitchFamily="34" charset="0"/>
              </a:rPr>
              <a:t>their inference skills</a:t>
            </a:r>
            <a:r>
              <a:rPr lang="en-GB" sz="2400" dirty="0">
                <a:latin typeface="Calibri" panose="020F0502020204030204" pitchFamily="34" charset="0"/>
                <a:ea typeface="Calibri" panose="020F0502020204030204" pitchFamily="34" charset="0"/>
                <a:cs typeface="Calibri" panose="020F0502020204030204" pitchFamily="34" charset="0"/>
              </a:rPr>
              <a:t>. The following slides show how this                       is can used effectively to improve comprehension skills. </a:t>
            </a:r>
          </a:p>
        </p:txBody>
      </p:sp>
      <p:pic>
        <p:nvPicPr>
          <p:cNvPr id="5" name="Picture 2" descr="Free Stack Of Books Clipart Pictures - Clipartix">
            <a:extLst>
              <a:ext uri="{FF2B5EF4-FFF2-40B4-BE49-F238E27FC236}">
                <a16:creationId xmlns:a16="http://schemas.microsoft.com/office/drawing/2014/main" id="{458BD134-E36C-4834-BA55-AB6741922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0428" y="5857507"/>
            <a:ext cx="913572" cy="99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8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Diagonal Corners Rounded 12">
            <a:extLst>
              <a:ext uri="{FF2B5EF4-FFF2-40B4-BE49-F238E27FC236}">
                <a16:creationId xmlns:a16="http://schemas.microsoft.com/office/drawing/2014/main" id="{80A95B01-FA53-4D94-BAF3-FCFA6991D440}"/>
              </a:ext>
            </a:extLst>
          </p:cNvPr>
          <p:cNvSpPr/>
          <p:nvPr/>
        </p:nvSpPr>
        <p:spPr>
          <a:xfrm>
            <a:off x="686701" y="4476190"/>
            <a:ext cx="7722428" cy="763380"/>
          </a:xfrm>
          <a:prstGeom prst="round2DiagRect">
            <a:avLst>
              <a:gd name="adj1" fmla="val 50000"/>
              <a:gd name="adj2" fmla="val 0"/>
            </a:avLst>
          </a:prstGeom>
          <a:solidFill>
            <a:srgbClr val="25B7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   Explanation</a:t>
            </a:r>
            <a:r>
              <a:rPr lang="en-GB" sz="2400" dirty="0">
                <a:solidFill>
                  <a:schemeClr val="tx1"/>
                </a:solidFill>
              </a:rPr>
              <a:t>: </a:t>
            </a:r>
            <a:r>
              <a:rPr lang="en-GB" sz="2000" dirty="0">
                <a:solidFill>
                  <a:schemeClr val="tx1"/>
                </a:solidFill>
              </a:rPr>
              <a:t>Explain how the evidence proves your point.</a:t>
            </a:r>
          </a:p>
        </p:txBody>
      </p:sp>
      <p:sp>
        <p:nvSpPr>
          <p:cNvPr id="9" name="Rectangle: Diagonal Corners Rounded 8">
            <a:extLst>
              <a:ext uri="{FF2B5EF4-FFF2-40B4-BE49-F238E27FC236}">
                <a16:creationId xmlns:a16="http://schemas.microsoft.com/office/drawing/2014/main" id="{6F632653-F67C-42A2-9882-66F7EB0DA874}"/>
              </a:ext>
            </a:extLst>
          </p:cNvPr>
          <p:cNvSpPr/>
          <p:nvPr/>
        </p:nvSpPr>
        <p:spPr>
          <a:xfrm rot="10800000" flipV="1">
            <a:off x="706021" y="3736478"/>
            <a:ext cx="7632700" cy="699804"/>
          </a:xfrm>
          <a:prstGeom prst="round2DiagRect">
            <a:avLst>
              <a:gd name="adj1" fmla="val 50000"/>
              <a:gd name="adj2" fmla="val 0"/>
            </a:avLst>
          </a:prstGeom>
          <a:solidFill>
            <a:srgbClr val="47B1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    Evidence</a:t>
            </a:r>
            <a:r>
              <a:rPr lang="en-GB" sz="2400" dirty="0">
                <a:solidFill>
                  <a:schemeClr val="tx1"/>
                </a:solidFill>
              </a:rPr>
              <a:t>:  Find evidence from the text to                      back up your point.</a:t>
            </a:r>
          </a:p>
        </p:txBody>
      </p:sp>
      <p:sp>
        <p:nvSpPr>
          <p:cNvPr id="12" name="Rectangle: Diagonal Corners Rounded 11">
            <a:extLst>
              <a:ext uri="{FF2B5EF4-FFF2-40B4-BE49-F238E27FC236}">
                <a16:creationId xmlns:a16="http://schemas.microsoft.com/office/drawing/2014/main" id="{F3AA7087-0D07-4E08-A5A6-88A770C3AD47}"/>
              </a:ext>
            </a:extLst>
          </p:cNvPr>
          <p:cNvSpPr/>
          <p:nvPr/>
        </p:nvSpPr>
        <p:spPr>
          <a:xfrm>
            <a:off x="706021" y="3006287"/>
            <a:ext cx="7534730" cy="690284"/>
          </a:xfrm>
          <a:prstGeom prst="round2DiagRect">
            <a:avLst>
              <a:gd name="adj1" fmla="val 50000"/>
              <a:gd name="adj2" fmla="val 0"/>
            </a:avLst>
          </a:prstGeom>
          <a:solidFill>
            <a:srgbClr val="90C8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rPr>
              <a:t>   </a:t>
            </a:r>
            <a:r>
              <a:rPr lang="en-GB" sz="2400" b="1" dirty="0">
                <a:solidFill>
                  <a:schemeClr val="tx1"/>
                </a:solidFill>
              </a:rPr>
              <a:t>Point</a:t>
            </a:r>
            <a:r>
              <a:rPr lang="en-GB" sz="2400" dirty="0">
                <a:solidFill>
                  <a:schemeClr val="tx1"/>
                </a:solidFill>
              </a:rPr>
              <a:t>:  Make a point</a:t>
            </a:r>
            <a:r>
              <a:rPr lang="en-GB" sz="3200" dirty="0">
                <a:solidFill>
                  <a:schemeClr val="bg1"/>
                </a:solidFill>
              </a:rPr>
              <a:t>.</a:t>
            </a:r>
          </a:p>
        </p:txBody>
      </p:sp>
      <p:sp>
        <p:nvSpPr>
          <p:cNvPr id="21" name="Title 20"/>
          <p:cNvSpPr>
            <a:spLocks noGrp="1"/>
          </p:cNvSpPr>
          <p:nvPr>
            <p:ph type="title"/>
          </p:nvPr>
        </p:nvSpPr>
        <p:spPr/>
        <p:txBody>
          <a:bodyPr/>
          <a:lstStyle/>
          <a:p>
            <a:r>
              <a:rPr lang="en-GB" sz="3600" u="sng" dirty="0">
                <a:solidFill>
                  <a:schemeClr val="tx1"/>
                </a:solidFill>
                <a:latin typeface="+mn-lt"/>
              </a:rPr>
              <a:t>What is P.E.E?</a:t>
            </a:r>
          </a:p>
        </p:txBody>
      </p:sp>
      <p:sp>
        <p:nvSpPr>
          <p:cNvPr id="5" name="Rectangle 4"/>
          <p:cNvSpPr/>
          <p:nvPr/>
        </p:nvSpPr>
        <p:spPr>
          <a:xfrm>
            <a:off x="755650" y="1305468"/>
            <a:ext cx="7953452" cy="1107996"/>
          </a:xfrm>
          <a:prstGeom prst="rect">
            <a:avLst/>
          </a:prstGeom>
        </p:spPr>
        <p:txBody>
          <a:bodyPr wrap="square" lIns="0" tIns="0" rIns="0" bIns="0">
            <a:spAutoFit/>
          </a:bodyPr>
          <a:lstStyle/>
          <a:p>
            <a:r>
              <a:rPr lang="en-GB" sz="2400" dirty="0"/>
              <a:t>P.E.E is a technique that is used to help children to understand a text more clearly. It shows that they have read and understood a text and are able to explain it.</a:t>
            </a:r>
            <a:endParaRPr lang="en-GB" sz="1600" dirty="0"/>
          </a:p>
        </p:txBody>
      </p:sp>
      <p:sp>
        <p:nvSpPr>
          <p:cNvPr id="15" name="Rectangle 14">
            <a:extLst>
              <a:ext uri="{FF2B5EF4-FFF2-40B4-BE49-F238E27FC236}">
                <a16:creationId xmlns:a16="http://schemas.microsoft.com/office/drawing/2014/main" id="{A30F4EE1-4AF9-4B8F-A240-D23666B45FAE}"/>
              </a:ext>
            </a:extLst>
          </p:cNvPr>
          <p:cNvSpPr/>
          <p:nvPr/>
        </p:nvSpPr>
        <p:spPr>
          <a:xfrm>
            <a:off x="755650" y="5305611"/>
            <a:ext cx="7632700" cy="1600438"/>
          </a:xfrm>
          <a:prstGeom prst="rect">
            <a:avLst/>
          </a:prstGeom>
        </p:spPr>
        <p:txBody>
          <a:bodyPr wrap="square" lIns="0" tIns="0" rIns="0" bIns="0">
            <a:spAutoFit/>
          </a:bodyPr>
          <a:lstStyle/>
          <a:p>
            <a:pPr>
              <a:defRPr/>
            </a:pPr>
            <a:r>
              <a:rPr lang="en-US" altLang="en-US" sz="2400" dirty="0">
                <a:ea typeface="ＭＳ Ｐゴシック" panose="020B0600070205080204" pitchFamily="34" charset="-128"/>
              </a:rPr>
              <a:t>So if you’re child is answering a question that requires inference, see whether they can state your point, back  it up with a piece of evidence and then explain it.</a:t>
            </a:r>
            <a:br>
              <a:rPr lang="en-US" altLang="en-US" sz="1600" dirty="0">
                <a:ea typeface="ＭＳ Ｐゴシック" panose="020B0600070205080204" pitchFamily="34" charset="-128"/>
              </a:rPr>
            </a:br>
            <a:endParaRPr lang="en-US" altLang="en-US" sz="1600" dirty="0">
              <a:ea typeface="ＭＳ Ｐゴシック" panose="020B0600070205080204" pitchFamily="34" charset="-128"/>
            </a:endParaRPr>
          </a:p>
          <a:p>
            <a:pPr>
              <a:defRPr/>
            </a:pPr>
            <a:r>
              <a:rPr lang="en-US" altLang="en-US" sz="1600" dirty="0">
                <a:ea typeface="ＭＳ Ｐゴシック" panose="020B0600070205080204" pitchFamily="34" charset="-128"/>
              </a:rPr>
              <a:t>.</a:t>
            </a:r>
          </a:p>
        </p:txBody>
      </p:sp>
      <p:sp>
        <p:nvSpPr>
          <p:cNvPr id="16" name="Rectangle: Diagonal Corners Rounded 15">
            <a:extLst>
              <a:ext uri="{FF2B5EF4-FFF2-40B4-BE49-F238E27FC236}">
                <a16:creationId xmlns:a16="http://schemas.microsoft.com/office/drawing/2014/main" id="{728F6BAF-6D81-4E53-90E4-2C15B1841722}"/>
              </a:ext>
            </a:extLst>
          </p:cNvPr>
          <p:cNvSpPr/>
          <p:nvPr/>
        </p:nvSpPr>
        <p:spPr>
          <a:xfrm>
            <a:off x="846222" y="2453371"/>
            <a:ext cx="3721013" cy="503729"/>
          </a:xfrm>
          <a:prstGeom prst="round2DiagRect">
            <a:avLst>
              <a:gd name="adj1" fmla="val 0"/>
              <a:gd name="adj2" fmla="val 50000"/>
            </a:avLst>
          </a:prstGeom>
          <a:solidFill>
            <a:schemeClr val="bg1"/>
          </a:solidFill>
          <a:ln>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tx1"/>
                </a:solidFill>
              </a:rPr>
              <a:t>P.E.E stands for</a:t>
            </a:r>
            <a:r>
              <a:rPr lang="en-GB" b="1" dirty="0">
                <a:solidFill>
                  <a:schemeClr val="tx1"/>
                </a:solidFill>
              </a:rPr>
              <a:t>:</a:t>
            </a:r>
          </a:p>
        </p:txBody>
      </p:sp>
      <p:pic>
        <p:nvPicPr>
          <p:cNvPr id="10" name="Picture 9">
            <a:extLst>
              <a:ext uri="{FF2B5EF4-FFF2-40B4-BE49-F238E27FC236}">
                <a16:creationId xmlns:a16="http://schemas.microsoft.com/office/drawing/2014/main" id="{DDA0E5D6-AC02-4315-8215-3B7DF1834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9563" y="3022163"/>
            <a:ext cx="562238" cy="618151"/>
          </a:xfrm>
          <a:prstGeom prst="rect">
            <a:avLst/>
          </a:prstGeom>
          <a:effectLst>
            <a:outerShdw blurRad="50800" dist="38100" dir="18900000" algn="bl" rotWithShape="0">
              <a:prstClr val="black">
                <a:alpha val="40000"/>
              </a:prstClr>
            </a:outerShdw>
          </a:effectLst>
        </p:spPr>
      </p:pic>
      <p:pic>
        <p:nvPicPr>
          <p:cNvPr id="11" name="Picture 10">
            <a:extLst>
              <a:ext uri="{FF2B5EF4-FFF2-40B4-BE49-F238E27FC236}">
                <a16:creationId xmlns:a16="http://schemas.microsoft.com/office/drawing/2014/main" id="{F35CE0C7-D88F-4422-9F2F-837DBD6872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219051">
            <a:off x="7193500" y="3723888"/>
            <a:ext cx="991692" cy="884507"/>
          </a:xfrm>
          <a:prstGeom prst="rect">
            <a:avLst/>
          </a:prstGeom>
          <a:ln>
            <a:no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5C65DB58-2815-4A5D-82FD-CEC5C8928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6372" y="4283863"/>
            <a:ext cx="683958" cy="570089"/>
          </a:xfrm>
          <a:prstGeom prst="rect">
            <a:avLst/>
          </a:prstGeom>
          <a:effectLst>
            <a:outerShdw blurRad="50800" dist="38100" dir="8100000" algn="tr" rotWithShape="0">
              <a:prstClr val="black">
                <a:alpha val="40000"/>
              </a:prstClr>
            </a:outerShdw>
          </a:effectLst>
        </p:spPr>
      </p:pic>
      <p:pic>
        <p:nvPicPr>
          <p:cNvPr id="17" name="Picture 2" descr="Free Stack Of Books Clipart Pictures - Clipartix">
            <a:extLst>
              <a:ext uri="{FF2B5EF4-FFF2-40B4-BE49-F238E27FC236}">
                <a16:creationId xmlns:a16="http://schemas.microsoft.com/office/drawing/2014/main" id="{B23D9C8C-E569-4562-BFBE-7D3F1762A7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487" y="5863694"/>
            <a:ext cx="913572" cy="99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2" grpId="0" animBg="1"/>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F3AA7087-0D07-4E08-A5A6-88A770C3AD47}"/>
              </a:ext>
            </a:extLst>
          </p:cNvPr>
          <p:cNvSpPr/>
          <p:nvPr/>
        </p:nvSpPr>
        <p:spPr>
          <a:xfrm>
            <a:off x="706021" y="1843626"/>
            <a:ext cx="7722428" cy="3088566"/>
          </a:xfrm>
          <a:prstGeom prst="round2DiagRect">
            <a:avLst>
              <a:gd name="adj1" fmla="val 24225"/>
              <a:gd name="adj2" fmla="val 0"/>
            </a:avLst>
          </a:prstGeom>
          <a:solidFill>
            <a:srgbClr val="47B1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600" dirty="0">
                <a:ea typeface="ＭＳ Ｐゴシック" panose="020B0600070205080204" pitchFamily="34" charset="-128"/>
              </a:rPr>
              <a:t>	</a:t>
            </a:r>
            <a:endParaRPr lang="en-US" altLang="en-US" dirty="0">
              <a:solidFill>
                <a:schemeClr val="tx1"/>
              </a:solidFill>
              <a:ea typeface="ＭＳ Ｐゴシック" panose="020B0600070205080204" pitchFamily="34" charset="-128"/>
            </a:endParaRPr>
          </a:p>
          <a:p>
            <a:r>
              <a:rPr lang="en-US" altLang="en-US" i="1" dirty="0">
                <a:solidFill>
                  <a:schemeClr val="tx1"/>
                </a:solidFill>
                <a:ea typeface="ＭＳ Ｐゴシック" panose="020B0600070205080204" pitchFamily="34" charset="-128"/>
              </a:rPr>
              <a:t>She was awakened by a shock, so sudden and severe that if Dorothy had not been lying on the soft bed she might have been hurt. As it was, the jar made her catch her breath and wonder what had happened; and Toto put his cold little nose into her face and whined dismally. Dorothy sat up and noticed that the house was not moving; nor was it dark, for the bright sunshine came in at the window, flooding the little room. She sprang from her bed and with Toto at her heels ran and opened the door. The little girl gave a cry of amazement and looked about her, her eyes growing bigger and bigger at the wonderful sights she saw.</a:t>
            </a:r>
            <a:endParaRPr lang="en-GB" i="1" dirty="0">
              <a:solidFill>
                <a:schemeClr val="tx1"/>
              </a:solidFill>
            </a:endParaRPr>
          </a:p>
        </p:txBody>
      </p:sp>
      <p:sp>
        <p:nvSpPr>
          <p:cNvPr id="21" name="Title 20"/>
          <p:cNvSpPr>
            <a:spLocks noGrp="1"/>
          </p:cNvSpPr>
          <p:nvPr>
            <p:ph type="title"/>
          </p:nvPr>
        </p:nvSpPr>
        <p:spPr>
          <a:xfrm>
            <a:off x="457197" y="679616"/>
            <a:ext cx="8220075" cy="994306"/>
          </a:xfrm>
        </p:spPr>
        <p:txBody>
          <a:bodyPr/>
          <a:lstStyle/>
          <a:p>
            <a:r>
              <a:rPr lang="en-US" altLang="en-US" sz="3200" b="0" dirty="0">
                <a:ea typeface="ＭＳ Ｐゴシック" panose="020B0600070205080204" pitchFamily="34" charset="-128"/>
              </a:rPr>
              <a:t>Let’s try out the P.E.E method. Read this extract from The Wizard of Oz by Frank Baum and the question underneath.</a:t>
            </a:r>
            <a:endParaRPr lang="en-GB" sz="3200" b="0" dirty="0">
              <a:solidFill>
                <a:schemeClr val="tx1"/>
              </a:solidFill>
              <a:latin typeface="+mn-lt"/>
            </a:endParaRPr>
          </a:p>
        </p:txBody>
      </p:sp>
      <p:sp>
        <p:nvSpPr>
          <p:cNvPr id="5" name="Rectangle: Diagonal Corners Rounded 4">
            <a:extLst>
              <a:ext uri="{FF2B5EF4-FFF2-40B4-BE49-F238E27FC236}">
                <a16:creationId xmlns:a16="http://schemas.microsoft.com/office/drawing/2014/main" id="{FA7B29E3-0F3F-4B63-BDBA-64886EB3CA2C}"/>
              </a:ext>
            </a:extLst>
          </p:cNvPr>
          <p:cNvSpPr/>
          <p:nvPr/>
        </p:nvSpPr>
        <p:spPr>
          <a:xfrm>
            <a:off x="706021" y="5328530"/>
            <a:ext cx="7723559" cy="732569"/>
          </a:xfrm>
          <a:prstGeom prst="round2DiagRect">
            <a:avLst>
              <a:gd name="adj1" fmla="val 50000"/>
              <a:gd name="adj2" fmla="val 0"/>
            </a:avLst>
          </a:prstGeom>
          <a:solidFill>
            <a:srgbClr val="90C8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dirty="0">
                <a:solidFill>
                  <a:schemeClr val="tx1"/>
                </a:solidFill>
                <a:ea typeface="ＭＳ Ｐゴシック" panose="020B0600070205080204" pitchFamily="34" charset="-128"/>
              </a:rPr>
              <a:t>Question: </a:t>
            </a:r>
            <a:r>
              <a:rPr lang="en-US" altLang="en-US" sz="2400" dirty="0">
                <a:solidFill>
                  <a:schemeClr val="tx1"/>
                </a:solidFill>
                <a:ea typeface="ＭＳ Ｐゴシック" panose="020B0600070205080204" pitchFamily="34" charset="-128"/>
              </a:rPr>
              <a:t>How did Dorothy feel when she opened the door?</a:t>
            </a:r>
          </a:p>
        </p:txBody>
      </p:sp>
      <p:pic>
        <p:nvPicPr>
          <p:cNvPr id="6" name="Picture 2" descr="Free Stack Of Books Clipart Pictures - Clipartix">
            <a:extLst>
              <a:ext uri="{FF2B5EF4-FFF2-40B4-BE49-F238E27FC236}">
                <a16:creationId xmlns:a16="http://schemas.microsoft.com/office/drawing/2014/main" id="{EB990685-A7CE-4393-B937-4402089C5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0428" y="5863693"/>
            <a:ext cx="913572" cy="99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6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1FBECB-5A9D-4B5A-BC3B-7A95A631BC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693" y="3629248"/>
            <a:ext cx="1516367" cy="1667166"/>
          </a:xfrm>
          <a:prstGeom prst="rect">
            <a:avLst/>
          </a:prstGeom>
          <a:effectLst>
            <a:outerShdw blurRad="50800" dist="38100" dir="18900000" algn="bl" rotWithShape="0">
              <a:prstClr val="black">
                <a:alpha val="40000"/>
              </a:prstClr>
            </a:outerShdw>
          </a:effectLst>
        </p:spPr>
      </p:pic>
      <p:sp>
        <p:nvSpPr>
          <p:cNvPr id="9" name="Rectangle: Diagonal Corners Rounded 8">
            <a:extLst>
              <a:ext uri="{FF2B5EF4-FFF2-40B4-BE49-F238E27FC236}">
                <a16:creationId xmlns:a16="http://schemas.microsoft.com/office/drawing/2014/main" id="{6F632653-F67C-42A2-9882-66F7EB0DA874}"/>
              </a:ext>
            </a:extLst>
          </p:cNvPr>
          <p:cNvSpPr/>
          <p:nvPr/>
        </p:nvSpPr>
        <p:spPr>
          <a:xfrm rot="10800000" flipV="1">
            <a:off x="706015" y="5331201"/>
            <a:ext cx="7255955" cy="1144499"/>
          </a:xfrm>
          <a:prstGeom prst="round2DiagRect">
            <a:avLst>
              <a:gd name="adj1" fmla="val 40521"/>
              <a:gd name="adj2" fmla="val 0"/>
            </a:avLst>
          </a:prstGeom>
          <a:solidFill>
            <a:srgbClr val="47B1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dirty="0">
                <a:solidFill>
                  <a:schemeClr val="tx1"/>
                </a:solidFill>
                <a:ea typeface="ＭＳ Ｐゴシック" panose="020B0600070205080204" pitchFamily="34" charset="-128"/>
              </a:rPr>
              <a:t>Answer</a:t>
            </a:r>
          </a:p>
          <a:p>
            <a:r>
              <a:rPr lang="en-US" altLang="en-US" b="1" dirty="0">
                <a:solidFill>
                  <a:schemeClr val="bg1"/>
                </a:solidFill>
                <a:ea typeface="ＭＳ Ｐゴシック" panose="020B0600070205080204" pitchFamily="34" charset="-128"/>
              </a:rPr>
              <a:t>Point: </a:t>
            </a:r>
            <a:r>
              <a:rPr lang="en-US" altLang="en-US" i="1" dirty="0">
                <a:solidFill>
                  <a:schemeClr val="tx1"/>
                </a:solidFill>
                <a:ea typeface="ＭＳ Ｐゴシック" panose="020B0600070205080204" pitchFamily="34" charset="-128"/>
              </a:rPr>
              <a:t>I think (or it seems) </a:t>
            </a:r>
            <a:r>
              <a:rPr lang="en-US" altLang="en-US" i="1" dirty="0">
                <a:solidFill>
                  <a:schemeClr val="bg1"/>
                </a:solidFill>
                <a:ea typeface="ＭＳ Ｐゴシック" panose="020B0600070205080204" pitchFamily="34" charset="-128"/>
              </a:rPr>
              <a:t>that Dorothy is amazed as she opens the door and is eager to explore.</a:t>
            </a:r>
          </a:p>
        </p:txBody>
      </p:sp>
      <p:sp>
        <p:nvSpPr>
          <p:cNvPr id="12" name="Rectangle: Diagonal Corners Rounded 11">
            <a:extLst>
              <a:ext uri="{FF2B5EF4-FFF2-40B4-BE49-F238E27FC236}">
                <a16:creationId xmlns:a16="http://schemas.microsoft.com/office/drawing/2014/main" id="{F3AA7087-0D07-4E08-A5A6-88A770C3AD47}"/>
              </a:ext>
            </a:extLst>
          </p:cNvPr>
          <p:cNvSpPr/>
          <p:nvPr/>
        </p:nvSpPr>
        <p:spPr>
          <a:xfrm>
            <a:off x="705455" y="1247184"/>
            <a:ext cx="7723559" cy="732569"/>
          </a:xfrm>
          <a:prstGeom prst="round2DiagRect">
            <a:avLst>
              <a:gd name="adj1" fmla="val 50000"/>
              <a:gd name="adj2" fmla="val 0"/>
            </a:avLst>
          </a:prstGeom>
          <a:solidFill>
            <a:srgbClr val="90C8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dirty="0">
                <a:solidFill>
                  <a:schemeClr val="tx1"/>
                </a:solidFill>
                <a:ea typeface="ＭＳ Ｐゴシック" panose="020B0600070205080204" pitchFamily="34" charset="-128"/>
              </a:rPr>
              <a:t>Question: </a:t>
            </a:r>
            <a:r>
              <a:rPr lang="en-US" altLang="en-US" sz="2400" dirty="0">
                <a:solidFill>
                  <a:schemeClr val="tx1"/>
                </a:solidFill>
                <a:ea typeface="ＭＳ Ｐゴシック" panose="020B0600070205080204" pitchFamily="34" charset="-128"/>
              </a:rPr>
              <a:t>How did Dorothy feel when she opened the door?</a:t>
            </a:r>
          </a:p>
        </p:txBody>
      </p:sp>
      <p:sp>
        <p:nvSpPr>
          <p:cNvPr id="21" name="Title 20"/>
          <p:cNvSpPr>
            <a:spLocks noGrp="1"/>
          </p:cNvSpPr>
          <p:nvPr>
            <p:ph type="title"/>
          </p:nvPr>
        </p:nvSpPr>
        <p:spPr>
          <a:xfrm>
            <a:off x="467139" y="382299"/>
            <a:ext cx="8220075" cy="994306"/>
          </a:xfrm>
        </p:spPr>
        <p:txBody>
          <a:bodyPr/>
          <a:lstStyle/>
          <a:p>
            <a:r>
              <a:rPr lang="en-GB" sz="2400" dirty="0"/>
              <a:t>To answer the question below you first need to… </a:t>
            </a:r>
            <a:r>
              <a:rPr lang="en-GB" sz="2400" i="1" dirty="0">
                <a:solidFill>
                  <a:schemeClr val="accent5">
                    <a:lumMod val="75000"/>
                  </a:schemeClr>
                </a:solidFill>
              </a:rPr>
              <a:t>‘Make Your Point’</a:t>
            </a:r>
            <a:endParaRPr lang="en-GB" sz="2400" i="1" dirty="0">
              <a:solidFill>
                <a:schemeClr val="accent5">
                  <a:lumMod val="75000"/>
                </a:schemeClr>
              </a:solidFill>
              <a:latin typeface="+mn-lt"/>
            </a:endParaRPr>
          </a:p>
        </p:txBody>
      </p:sp>
      <p:sp>
        <p:nvSpPr>
          <p:cNvPr id="15" name="Rectangle 14">
            <a:extLst>
              <a:ext uri="{FF2B5EF4-FFF2-40B4-BE49-F238E27FC236}">
                <a16:creationId xmlns:a16="http://schemas.microsoft.com/office/drawing/2014/main" id="{A30F4EE1-4AF9-4B8F-A240-D23666B45FAE}"/>
              </a:ext>
            </a:extLst>
          </p:cNvPr>
          <p:cNvSpPr/>
          <p:nvPr/>
        </p:nvSpPr>
        <p:spPr>
          <a:xfrm>
            <a:off x="755650" y="2081240"/>
            <a:ext cx="7682318" cy="3046988"/>
          </a:xfrm>
          <a:prstGeom prst="rect">
            <a:avLst/>
          </a:prstGeom>
        </p:spPr>
        <p:txBody>
          <a:bodyPr wrap="square" lIns="0" tIns="0" rIns="0" bIns="0">
            <a:spAutoFit/>
          </a:bodyPr>
          <a:lstStyle/>
          <a:p>
            <a:r>
              <a:rPr lang="en-US" altLang="en-US" sz="1600" dirty="0">
                <a:solidFill>
                  <a:srgbClr val="25B7BC"/>
                </a:solidFill>
                <a:ea typeface="ＭＳ Ｐゴシック" panose="020B0600070205080204" pitchFamily="34" charset="-128"/>
              </a:rPr>
              <a:t>We need to scan the text to decide how Dorothy was feeling when she opened the door and looked outside.</a:t>
            </a:r>
          </a:p>
          <a:p>
            <a:endParaRPr lang="en-US" altLang="en-US" sz="600" dirty="0">
              <a:solidFill>
                <a:schemeClr val="accent4"/>
              </a:solidFill>
              <a:ea typeface="ＭＳ Ｐゴシック" panose="020B0600070205080204" pitchFamily="34" charset="-128"/>
            </a:endParaRPr>
          </a:p>
          <a:p>
            <a:r>
              <a:rPr lang="en-US" altLang="en-US" sz="1600" i="1" dirty="0">
                <a:ea typeface="ＭＳ Ｐゴシック" panose="020B0600070205080204" pitchFamily="34" charset="-128"/>
              </a:rPr>
              <a:t>She was awakened by a shock, so sudden and severe that if Dorothy had not been lying on the soft bed she might Have been hurt. As it was, the jar made her catch her breath and wonder what had happened; and Toto put his cold little nose into her face and whined dismally. Dorothy sat up and noticed that</a:t>
            </a:r>
          </a:p>
          <a:p>
            <a:r>
              <a:rPr lang="en-US" altLang="en-US" sz="1600" i="1" dirty="0">
                <a:ea typeface="ＭＳ Ｐゴシック" panose="020B0600070205080204" pitchFamily="34" charset="-128"/>
              </a:rPr>
              <a:t>the house was not moving; nor was it dark, for the bright</a:t>
            </a:r>
          </a:p>
          <a:p>
            <a:r>
              <a:rPr lang="en-US" altLang="en-US" sz="1600" i="1" dirty="0">
                <a:ea typeface="ＭＳ Ｐゴシック" panose="020B0600070205080204" pitchFamily="34" charset="-128"/>
              </a:rPr>
              <a:t>sunshine came in at the window, flooding the little room.</a:t>
            </a:r>
            <a:br>
              <a:rPr lang="en-US" altLang="en-US" sz="1600" i="1" dirty="0">
                <a:ea typeface="ＭＳ Ｐゴシック" panose="020B0600070205080204" pitchFamily="34" charset="-128"/>
              </a:rPr>
            </a:br>
            <a:r>
              <a:rPr lang="en-US" altLang="en-US" sz="1600" i="1" dirty="0">
                <a:ea typeface="ＭＳ Ｐゴシック" panose="020B0600070205080204" pitchFamily="34" charset="-128"/>
              </a:rPr>
              <a:t>She sprang from her bed and with Toto at her heel, ran</a:t>
            </a:r>
            <a:br>
              <a:rPr lang="en-US" altLang="en-US" sz="1600" i="1" dirty="0">
                <a:ea typeface="ＭＳ Ｐゴシック" panose="020B0600070205080204" pitchFamily="34" charset="-128"/>
              </a:rPr>
            </a:br>
            <a:r>
              <a:rPr lang="en-US" altLang="en-US" sz="1600" i="1" dirty="0">
                <a:ea typeface="ＭＳ Ｐゴシック" panose="020B0600070205080204" pitchFamily="34" charset="-128"/>
              </a:rPr>
              <a:t>and opened the door. </a:t>
            </a:r>
            <a:r>
              <a:rPr lang="en-US" altLang="en-US" sz="1600" i="1" dirty="0">
                <a:solidFill>
                  <a:srgbClr val="25B7BC"/>
                </a:solidFill>
                <a:ea typeface="ＭＳ Ｐゴシック" panose="020B0600070205080204" pitchFamily="34" charset="-128"/>
              </a:rPr>
              <a:t>The little girl gave a </a:t>
            </a:r>
            <a:r>
              <a:rPr lang="en-US" altLang="en-US" sz="1600" b="1" i="1" dirty="0">
                <a:solidFill>
                  <a:srgbClr val="25B7BC"/>
                </a:solidFill>
                <a:ea typeface="ＭＳ Ｐゴシック" panose="020B0600070205080204" pitchFamily="34" charset="-128"/>
              </a:rPr>
              <a:t>cry of</a:t>
            </a:r>
          </a:p>
          <a:p>
            <a:r>
              <a:rPr lang="en-US" altLang="en-US" sz="1600" b="1" i="1" dirty="0">
                <a:solidFill>
                  <a:srgbClr val="25B7BC"/>
                </a:solidFill>
                <a:ea typeface="ＭＳ Ｐゴシック" panose="020B0600070205080204" pitchFamily="34" charset="-128"/>
              </a:rPr>
              <a:t>amazement </a:t>
            </a:r>
            <a:r>
              <a:rPr lang="en-US" altLang="en-US" sz="1600" i="1" dirty="0">
                <a:solidFill>
                  <a:srgbClr val="25B7BC"/>
                </a:solidFill>
                <a:ea typeface="ＭＳ Ｐゴシック" panose="020B0600070205080204" pitchFamily="34" charset="-128"/>
              </a:rPr>
              <a:t>and looked about her, her eyes </a:t>
            </a:r>
            <a:r>
              <a:rPr lang="en-US" altLang="en-US" sz="1600" b="1" i="1" dirty="0">
                <a:solidFill>
                  <a:srgbClr val="25B7BC"/>
                </a:solidFill>
                <a:ea typeface="ＭＳ Ｐゴシック" panose="020B0600070205080204" pitchFamily="34" charset="-128"/>
              </a:rPr>
              <a:t>growing</a:t>
            </a:r>
            <a:br>
              <a:rPr lang="en-US" altLang="en-US" sz="1600" b="1" i="1" dirty="0">
                <a:solidFill>
                  <a:srgbClr val="25B7BC"/>
                </a:solidFill>
                <a:ea typeface="ＭＳ Ｐゴシック" panose="020B0600070205080204" pitchFamily="34" charset="-128"/>
              </a:rPr>
            </a:br>
            <a:r>
              <a:rPr lang="en-US" altLang="en-US" sz="1600" b="1" i="1" dirty="0">
                <a:solidFill>
                  <a:srgbClr val="25B7BC"/>
                </a:solidFill>
                <a:ea typeface="ＭＳ Ｐゴシック" panose="020B0600070205080204" pitchFamily="34" charset="-128"/>
              </a:rPr>
              <a:t>bigger and bigger </a:t>
            </a:r>
            <a:r>
              <a:rPr lang="en-US" altLang="en-US" sz="1600" i="1" dirty="0">
                <a:solidFill>
                  <a:srgbClr val="25B7BC"/>
                </a:solidFill>
                <a:ea typeface="ＭＳ Ｐゴシック" panose="020B0600070205080204" pitchFamily="34" charset="-128"/>
              </a:rPr>
              <a:t>at the wonderful sights she saw.	</a:t>
            </a:r>
          </a:p>
        </p:txBody>
      </p:sp>
      <p:cxnSp>
        <p:nvCxnSpPr>
          <p:cNvPr id="3" name="Straight Arrow Connector 2">
            <a:extLst>
              <a:ext uri="{FF2B5EF4-FFF2-40B4-BE49-F238E27FC236}">
                <a16:creationId xmlns:a16="http://schemas.microsoft.com/office/drawing/2014/main" id="{B29E37E2-CC68-440F-BF74-EF87B2FE51D5}"/>
              </a:ext>
            </a:extLst>
          </p:cNvPr>
          <p:cNvCxnSpPr>
            <a:cxnSpLocks/>
          </p:cNvCxnSpPr>
          <p:nvPr/>
        </p:nvCxnSpPr>
        <p:spPr>
          <a:xfrm flipV="1">
            <a:off x="4944739" y="4811413"/>
            <a:ext cx="0" cy="778381"/>
          </a:xfrm>
          <a:prstGeom prst="straightConnector1">
            <a:avLst/>
          </a:prstGeom>
          <a:ln w="57150">
            <a:solidFill>
              <a:srgbClr val="47B1E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42AE752-6ED0-49F1-BEEF-4806A0B2CD23}"/>
              </a:ext>
            </a:extLst>
          </p:cNvPr>
          <p:cNvCxnSpPr>
            <a:cxnSpLocks/>
          </p:cNvCxnSpPr>
          <p:nvPr/>
        </p:nvCxnSpPr>
        <p:spPr>
          <a:xfrm flipV="1">
            <a:off x="1375794" y="4803888"/>
            <a:ext cx="0" cy="732569"/>
          </a:xfrm>
          <a:prstGeom prst="straightConnector1">
            <a:avLst/>
          </a:prstGeom>
          <a:ln w="57150">
            <a:solidFill>
              <a:srgbClr val="47B1E5"/>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2" descr="Free Stack Of Books Clipart Pictures - Clipartix">
            <a:extLst>
              <a:ext uri="{FF2B5EF4-FFF2-40B4-BE49-F238E27FC236}">
                <a16:creationId xmlns:a16="http://schemas.microsoft.com/office/drawing/2014/main" id="{3DB0CCA5-54DA-4BF5-B14B-315674626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0428" y="5863693"/>
            <a:ext cx="913572" cy="99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44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6F632653-F67C-42A2-9882-66F7EB0DA874}"/>
              </a:ext>
            </a:extLst>
          </p:cNvPr>
          <p:cNvSpPr/>
          <p:nvPr/>
        </p:nvSpPr>
        <p:spPr>
          <a:xfrm rot="10800000" flipV="1">
            <a:off x="726070" y="2277366"/>
            <a:ext cx="7682329" cy="1311244"/>
          </a:xfrm>
          <a:prstGeom prst="round2DiagRect">
            <a:avLst>
              <a:gd name="adj1" fmla="val 34005"/>
              <a:gd name="adj2" fmla="val 0"/>
            </a:avLst>
          </a:prstGeom>
          <a:solidFill>
            <a:srgbClr val="25B7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chemeClr val="tx1"/>
                </a:solidFill>
              </a:rPr>
              <a:t>Evidence</a:t>
            </a:r>
            <a:r>
              <a:rPr lang="en-GB" sz="2000" dirty="0">
                <a:solidFill>
                  <a:schemeClr val="tx1"/>
                </a:solidFill>
              </a:rPr>
              <a:t> – </a:t>
            </a:r>
            <a:r>
              <a:rPr lang="en-US" altLang="en-US" sz="2000" dirty="0">
                <a:solidFill>
                  <a:schemeClr val="tx1"/>
                </a:solidFill>
                <a:ea typeface="ＭＳ Ｐゴシック" panose="020B0600070205080204" pitchFamily="34" charset="-128"/>
              </a:rPr>
              <a:t>We know this because the text tells us that: </a:t>
            </a:r>
            <a:r>
              <a:rPr lang="en-US" altLang="en-US" sz="2000" i="1" dirty="0">
                <a:ea typeface="ＭＳ Ｐゴシック" panose="020B0600070205080204" pitchFamily="34" charset="-128"/>
              </a:rPr>
              <a:t>“The little girl gave a cry of amazement and looked about her, her eyes growing bigger and bigger at the wonderful sights she saw.”</a:t>
            </a:r>
          </a:p>
        </p:txBody>
      </p:sp>
      <p:sp>
        <p:nvSpPr>
          <p:cNvPr id="21" name="Title 20"/>
          <p:cNvSpPr>
            <a:spLocks noGrp="1"/>
          </p:cNvSpPr>
          <p:nvPr>
            <p:ph type="title"/>
          </p:nvPr>
        </p:nvSpPr>
        <p:spPr/>
        <p:txBody>
          <a:bodyPr/>
          <a:lstStyle/>
          <a:p>
            <a:r>
              <a:rPr lang="en-GB" sz="3600" u="sng" dirty="0"/>
              <a:t>Next, locate Your Evidence.</a:t>
            </a:r>
            <a:endParaRPr lang="en-GB" sz="3600" u="sng" dirty="0">
              <a:solidFill>
                <a:schemeClr val="tx1"/>
              </a:solidFill>
              <a:latin typeface="+mn-lt"/>
            </a:endParaRPr>
          </a:p>
        </p:txBody>
      </p:sp>
      <p:sp>
        <p:nvSpPr>
          <p:cNvPr id="13" name="Rectangle: Diagonal Corners Rounded 12">
            <a:extLst>
              <a:ext uri="{FF2B5EF4-FFF2-40B4-BE49-F238E27FC236}">
                <a16:creationId xmlns:a16="http://schemas.microsoft.com/office/drawing/2014/main" id="{80A95B01-FA53-4D94-BAF3-FCFA6991D440}"/>
              </a:ext>
            </a:extLst>
          </p:cNvPr>
          <p:cNvSpPr/>
          <p:nvPr/>
        </p:nvSpPr>
        <p:spPr>
          <a:xfrm>
            <a:off x="4356342" y="3808062"/>
            <a:ext cx="4160298" cy="1879134"/>
          </a:xfrm>
          <a:prstGeom prst="round2DiagRect">
            <a:avLst>
              <a:gd name="adj1" fmla="val 23776"/>
              <a:gd name="adj2" fmla="val 0"/>
            </a:avLst>
          </a:prstGeom>
          <a:solidFill>
            <a:srgbClr val="90C8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en-US" sz="1600" dirty="0">
                <a:solidFill>
                  <a:schemeClr val="tx1"/>
                </a:solidFill>
                <a:ea typeface="ＭＳ Ｐゴシック" panose="020B0600070205080204" pitchFamily="34" charset="-128"/>
              </a:rPr>
              <a:t>When quoting from a text, remember to:</a:t>
            </a:r>
          </a:p>
          <a:p>
            <a:pPr>
              <a:defRPr/>
            </a:pPr>
            <a:endParaRPr lang="en-US" altLang="en-US" sz="1600" dirty="0">
              <a:solidFill>
                <a:schemeClr val="tx1"/>
              </a:solidFill>
              <a:ea typeface="ＭＳ Ｐゴシック" panose="020B0600070205080204" pitchFamily="34" charset="-128"/>
            </a:endParaRPr>
          </a:p>
          <a:p>
            <a:pPr marL="285750" indent="-285750">
              <a:buFont typeface="Arial" panose="020B0604020202020204" pitchFamily="34" charset="0"/>
              <a:buChar char="•"/>
              <a:defRPr/>
            </a:pPr>
            <a:r>
              <a:rPr lang="en-US" altLang="en-US" sz="1600" dirty="0">
                <a:solidFill>
                  <a:schemeClr val="tx1"/>
                </a:solidFill>
                <a:ea typeface="ＭＳ Ｐゴシック" panose="020B0600070205080204" pitchFamily="34" charset="-128"/>
              </a:rPr>
              <a:t>Use quotation marks.</a:t>
            </a:r>
          </a:p>
          <a:p>
            <a:pPr marL="285750" indent="-285750">
              <a:buFont typeface="Arial" panose="020B0604020202020204" pitchFamily="34" charset="0"/>
              <a:buChar char="•"/>
              <a:defRPr/>
            </a:pPr>
            <a:r>
              <a:rPr lang="en-US" altLang="en-US" sz="1600" dirty="0">
                <a:solidFill>
                  <a:schemeClr val="tx1"/>
                </a:solidFill>
                <a:ea typeface="ＭＳ Ｐゴシック" panose="020B0600070205080204" pitchFamily="34" charset="-128"/>
              </a:rPr>
              <a:t>Quote accurately.</a:t>
            </a:r>
          </a:p>
          <a:p>
            <a:pPr marL="285750" indent="-285750">
              <a:buFont typeface="Arial" panose="020B0604020202020204" pitchFamily="34" charset="0"/>
              <a:buChar char="•"/>
              <a:defRPr/>
            </a:pPr>
            <a:r>
              <a:rPr lang="en-US" altLang="en-US" sz="1600" dirty="0">
                <a:solidFill>
                  <a:schemeClr val="tx1"/>
                </a:solidFill>
                <a:ea typeface="ＭＳ Ｐゴシック" panose="020B0600070205080204" pitchFamily="34" charset="-128"/>
              </a:rPr>
              <a:t>Short, well-chosen quotations are better than long, vague ones.</a:t>
            </a:r>
            <a:endParaRPr lang="en-US" altLang="en-US" sz="1600" i="1" dirty="0">
              <a:solidFill>
                <a:schemeClr val="tx1"/>
              </a:solidFill>
              <a:ea typeface="ＭＳ Ｐゴシック" panose="020B0600070205080204" pitchFamily="34" charset="-128"/>
            </a:endParaRPr>
          </a:p>
        </p:txBody>
      </p:sp>
      <p:sp>
        <p:nvSpPr>
          <p:cNvPr id="10" name="Rectangle: Diagonal Corners Rounded 9">
            <a:extLst>
              <a:ext uri="{FF2B5EF4-FFF2-40B4-BE49-F238E27FC236}">
                <a16:creationId xmlns:a16="http://schemas.microsoft.com/office/drawing/2014/main" id="{02AE4B87-9838-4683-A45D-2D41D16F2364}"/>
              </a:ext>
            </a:extLst>
          </p:cNvPr>
          <p:cNvSpPr/>
          <p:nvPr/>
        </p:nvSpPr>
        <p:spPr>
          <a:xfrm>
            <a:off x="739576" y="1607425"/>
            <a:ext cx="7681626" cy="503729"/>
          </a:xfrm>
          <a:prstGeom prst="round2DiagRect">
            <a:avLst>
              <a:gd name="adj1" fmla="val 50000"/>
              <a:gd name="adj2" fmla="val 0"/>
            </a:avLst>
          </a:prstGeom>
          <a:solidFill>
            <a:schemeClr val="bg1"/>
          </a:solidFill>
          <a:ln>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000" dirty="0">
                <a:solidFill>
                  <a:schemeClr val="tx1"/>
                </a:solidFill>
                <a:ea typeface="ＭＳ Ｐゴシック" panose="020B0600070205080204" pitchFamily="34" charset="-128"/>
              </a:rPr>
              <a:t>Provide a quotation from the text which supports your answer.</a:t>
            </a:r>
          </a:p>
        </p:txBody>
      </p:sp>
      <p:pic>
        <p:nvPicPr>
          <p:cNvPr id="3" name="Picture 2">
            <a:extLst>
              <a:ext uri="{FF2B5EF4-FFF2-40B4-BE49-F238E27FC236}">
                <a16:creationId xmlns:a16="http://schemas.microsoft.com/office/drawing/2014/main" id="{2CFE6513-1F7D-4692-BA9F-36544FD28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219051">
            <a:off x="1043693" y="3463777"/>
            <a:ext cx="4006647" cy="3573597"/>
          </a:xfrm>
          <a:prstGeom prst="rect">
            <a:avLst/>
          </a:prstGeom>
          <a:ln>
            <a:noFill/>
          </a:ln>
          <a:effectLst>
            <a:outerShdw blurRad="50800" dist="38100" dir="2700000" algn="tl" rotWithShape="0">
              <a:prstClr val="black">
                <a:alpha val="40000"/>
              </a:prstClr>
            </a:outerShdw>
          </a:effectLst>
        </p:spPr>
      </p:pic>
      <p:pic>
        <p:nvPicPr>
          <p:cNvPr id="7" name="Picture 2" descr="Free Stack Of Books Clipart Pictures - Clipartix">
            <a:extLst>
              <a:ext uri="{FF2B5EF4-FFF2-40B4-BE49-F238E27FC236}">
                <a16:creationId xmlns:a16="http://schemas.microsoft.com/office/drawing/2014/main" id="{8EB72CCE-FB9D-480B-BC22-041A7DDA2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0428" y="5863693"/>
            <a:ext cx="913572" cy="99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57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anim calcmode="lin" valueType="num">
                                      <p:cBhvr>
                                        <p:cTn id="15" dur="500" fill="hold"/>
                                        <p:tgtEl>
                                          <p:spTgt spid="13"/>
                                        </p:tgtEl>
                                        <p:attrNameLst>
                                          <p:attrName>ppt_x</p:attrName>
                                        </p:attrNameLst>
                                      </p:cBhvr>
                                      <p:tavLst>
                                        <p:tav tm="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6F632653-F67C-42A2-9882-66F7EB0DA874}"/>
              </a:ext>
            </a:extLst>
          </p:cNvPr>
          <p:cNvSpPr/>
          <p:nvPr/>
        </p:nvSpPr>
        <p:spPr>
          <a:xfrm rot="10800000" flipV="1">
            <a:off x="722797" y="1987621"/>
            <a:ext cx="7777735" cy="1311244"/>
          </a:xfrm>
          <a:prstGeom prst="round2DiagRect">
            <a:avLst>
              <a:gd name="adj1" fmla="val 34005"/>
              <a:gd name="adj2" fmla="val 0"/>
            </a:avLst>
          </a:prstGeom>
          <a:solidFill>
            <a:srgbClr val="47B1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en-US" b="1" spc="-20" dirty="0">
                <a:solidFill>
                  <a:schemeClr val="tx1"/>
                </a:solidFill>
                <a:ea typeface="ＭＳ Ｐゴシック" panose="020B0600070205080204" pitchFamily="34" charset="-128"/>
              </a:rPr>
              <a:t>Explanation</a:t>
            </a:r>
            <a:r>
              <a:rPr lang="en-US" altLang="en-US" spc="-20" dirty="0">
                <a:solidFill>
                  <a:schemeClr val="tx1"/>
                </a:solidFill>
                <a:ea typeface="ＭＳ Ｐゴシック" panose="020B0600070205080204" pitchFamily="34" charset="-128"/>
              </a:rPr>
              <a:t> - Dorothy cried in amazement which indicates that</a:t>
            </a:r>
            <a:r>
              <a:rPr lang="fr-FR" altLang="en-US" spc="-20" dirty="0">
                <a:solidFill>
                  <a:schemeClr val="tx1"/>
                </a:solidFill>
                <a:ea typeface="ＭＳ Ｐゴシック" panose="020B0600070205080204" pitchFamily="34" charset="-128"/>
              </a:rPr>
              <a:t> </a:t>
            </a:r>
            <a:r>
              <a:rPr lang="fr-FR" altLang="en-US" spc="-20" dirty="0" err="1">
                <a:solidFill>
                  <a:schemeClr val="tx1"/>
                </a:solidFill>
                <a:ea typeface="ＭＳ Ｐゴシック" panose="020B0600070205080204" pitchFamily="34" charset="-128"/>
              </a:rPr>
              <a:t>she</a:t>
            </a:r>
            <a:r>
              <a:rPr lang="fr-FR" altLang="en-US" spc="-20" dirty="0">
                <a:solidFill>
                  <a:schemeClr val="tx1"/>
                </a:solidFill>
                <a:ea typeface="ＭＳ Ｐゴシック" panose="020B0600070205080204" pitchFamily="34" charset="-128"/>
              </a:rPr>
              <a:t> </a:t>
            </a:r>
            <a:r>
              <a:rPr lang="en-US" altLang="en-US" spc="-20" dirty="0">
                <a:solidFill>
                  <a:schemeClr val="tx1"/>
                </a:solidFill>
                <a:ea typeface="ＭＳ Ｐゴシック" panose="020B0600070205080204" pitchFamily="34" charset="-128"/>
              </a:rPr>
              <a:t>thought the sights she saw were wonderful. </a:t>
            </a:r>
            <a:r>
              <a:rPr lang="en-GB" dirty="0">
                <a:solidFill>
                  <a:schemeClr val="tx1"/>
                </a:solidFill>
              </a:rPr>
              <a:t>Also, the phrase 'her eyes growing bigger and bigger' gives the impression </a:t>
            </a:r>
            <a:r>
              <a:rPr lang="en-US" altLang="en-US" spc="-20" dirty="0">
                <a:solidFill>
                  <a:schemeClr val="tx1"/>
                </a:solidFill>
                <a:ea typeface="ＭＳ Ｐゴシック" panose="020B0600070205080204" pitchFamily="34" charset="-128"/>
              </a:rPr>
              <a:t>that she was astounded by what she saw and couldn't</a:t>
            </a:r>
            <a:r>
              <a:rPr lang="en-US" altLang="ja-JP" spc="-20" dirty="0">
                <a:solidFill>
                  <a:schemeClr val="tx1"/>
                </a:solidFill>
                <a:ea typeface="ＭＳ Ｐゴシック" panose="020B0600070205080204" pitchFamily="34" charset="-128"/>
              </a:rPr>
              <a:t> believe her eyes.</a:t>
            </a:r>
          </a:p>
        </p:txBody>
      </p:sp>
      <p:sp>
        <p:nvSpPr>
          <p:cNvPr id="21" name="Title 20"/>
          <p:cNvSpPr>
            <a:spLocks noGrp="1"/>
          </p:cNvSpPr>
          <p:nvPr>
            <p:ph type="title"/>
          </p:nvPr>
        </p:nvSpPr>
        <p:spPr/>
        <p:txBody>
          <a:bodyPr/>
          <a:lstStyle/>
          <a:p>
            <a:r>
              <a:rPr lang="en-GB" sz="3600" u="sng" dirty="0"/>
              <a:t>Finally, explain.</a:t>
            </a:r>
            <a:endParaRPr lang="en-GB" sz="3600" u="sng" dirty="0">
              <a:solidFill>
                <a:schemeClr val="tx1"/>
              </a:solidFill>
              <a:latin typeface="+mn-lt"/>
            </a:endParaRPr>
          </a:p>
        </p:txBody>
      </p:sp>
      <p:sp>
        <p:nvSpPr>
          <p:cNvPr id="10" name="Rectangle: Diagonal Corners Rounded 9">
            <a:extLst>
              <a:ext uri="{FF2B5EF4-FFF2-40B4-BE49-F238E27FC236}">
                <a16:creationId xmlns:a16="http://schemas.microsoft.com/office/drawing/2014/main" id="{02AE4B87-9838-4683-A45D-2D41D16F2364}"/>
              </a:ext>
            </a:extLst>
          </p:cNvPr>
          <p:cNvSpPr/>
          <p:nvPr/>
        </p:nvSpPr>
        <p:spPr>
          <a:xfrm>
            <a:off x="739577" y="1358057"/>
            <a:ext cx="7760955" cy="503729"/>
          </a:xfrm>
          <a:prstGeom prst="round2DiagRect">
            <a:avLst>
              <a:gd name="adj1" fmla="val 50000"/>
              <a:gd name="adj2" fmla="val 0"/>
            </a:avLst>
          </a:prstGeom>
          <a:solidFill>
            <a:schemeClr val="bg1"/>
          </a:solidFill>
          <a:ln>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tx1"/>
                </a:solidFill>
                <a:ea typeface="ＭＳ Ｐゴシック" panose="020B0600070205080204" pitchFamily="34" charset="-128"/>
              </a:rPr>
              <a:t>You now need to explain how the text supports your initial point.</a:t>
            </a:r>
          </a:p>
        </p:txBody>
      </p:sp>
      <p:sp>
        <p:nvSpPr>
          <p:cNvPr id="8" name="Rectangle 7">
            <a:extLst>
              <a:ext uri="{FF2B5EF4-FFF2-40B4-BE49-F238E27FC236}">
                <a16:creationId xmlns:a16="http://schemas.microsoft.com/office/drawing/2014/main" id="{4E73776F-F7A0-4258-8CD2-D86E24099A37}"/>
              </a:ext>
            </a:extLst>
          </p:cNvPr>
          <p:cNvSpPr/>
          <p:nvPr/>
        </p:nvSpPr>
        <p:spPr>
          <a:xfrm>
            <a:off x="755650" y="3401735"/>
            <a:ext cx="4881752" cy="2708434"/>
          </a:xfrm>
          <a:prstGeom prst="rect">
            <a:avLst/>
          </a:prstGeom>
        </p:spPr>
        <p:txBody>
          <a:bodyPr wrap="square" lIns="0" tIns="0" rIns="0" bIns="0">
            <a:spAutoFit/>
          </a:bodyPr>
          <a:lstStyle/>
          <a:p>
            <a:pPr>
              <a:defRPr/>
            </a:pPr>
            <a:r>
              <a:rPr lang="en-US" altLang="en-US" sz="1600" dirty="0">
                <a:ea typeface="ＭＳ Ｐゴシック" panose="020B0600070205080204" pitchFamily="34" charset="-128"/>
              </a:rPr>
              <a:t>Remember that certain words and phrases are helpful when you're explaining an idea in some detail. The following list shows some of those phrases:</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this implies</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this suggests</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which gives the impression that</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possibly</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perhaps</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this indicates that</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this shows</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obviously</a:t>
            </a:r>
            <a:endParaRPr lang="en-US" altLang="en-US" sz="1600" i="1" dirty="0">
              <a:solidFill>
                <a:srgbClr val="25B7BC"/>
              </a:solidFill>
              <a:ea typeface="ＭＳ Ｐゴシック" panose="020B0600070205080204" pitchFamily="34" charset="-128"/>
            </a:endParaRPr>
          </a:p>
        </p:txBody>
      </p:sp>
      <p:pic>
        <p:nvPicPr>
          <p:cNvPr id="4" name="Picture 3">
            <a:extLst>
              <a:ext uri="{FF2B5EF4-FFF2-40B4-BE49-F238E27FC236}">
                <a16:creationId xmlns:a16="http://schemas.microsoft.com/office/drawing/2014/main" id="{F2D3CEEF-1AB5-4EF4-9F21-A5932DE148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1664" y="3653405"/>
            <a:ext cx="3844679" cy="3204595"/>
          </a:xfrm>
          <a:prstGeom prst="rect">
            <a:avLst/>
          </a:prstGeom>
          <a:effectLst>
            <a:outerShdw blurRad="50800" dist="38100" dir="8100000" algn="tr" rotWithShape="0">
              <a:prstClr val="black">
                <a:alpha val="40000"/>
              </a:prstClr>
            </a:outerShdw>
          </a:effectLst>
        </p:spPr>
      </p:pic>
      <p:pic>
        <p:nvPicPr>
          <p:cNvPr id="7" name="Picture 2" descr="Free Stack Of Books Clipart Pictures - Clipartix">
            <a:extLst>
              <a:ext uri="{FF2B5EF4-FFF2-40B4-BE49-F238E27FC236}">
                <a16:creationId xmlns:a16="http://schemas.microsoft.com/office/drawing/2014/main" id="{BB340CC4-14D3-4FFA-A05F-B12F347C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0428" y="5863693"/>
            <a:ext cx="913572" cy="99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Diagonal Corners Rounded 12">
            <a:extLst>
              <a:ext uri="{FF2B5EF4-FFF2-40B4-BE49-F238E27FC236}">
                <a16:creationId xmlns:a16="http://schemas.microsoft.com/office/drawing/2014/main" id="{80A95B01-FA53-4D94-BAF3-FCFA6991D440}"/>
              </a:ext>
            </a:extLst>
          </p:cNvPr>
          <p:cNvSpPr/>
          <p:nvPr/>
        </p:nvSpPr>
        <p:spPr>
          <a:xfrm>
            <a:off x="572207" y="4257349"/>
            <a:ext cx="7722428" cy="1602830"/>
          </a:xfrm>
          <a:prstGeom prst="round2DiagRect">
            <a:avLst>
              <a:gd name="adj1" fmla="val 34328"/>
              <a:gd name="adj2" fmla="val 0"/>
            </a:avLst>
          </a:prstGeom>
          <a:solidFill>
            <a:srgbClr val="25B7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b="1" dirty="0">
                <a:solidFill>
                  <a:schemeClr val="tx1"/>
                </a:solidFill>
              </a:rPr>
              <a:t>Explanation</a:t>
            </a:r>
            <a:r>
              <a:rPr lang="en-GB" dirty="0">
                <a:solidFill>
                  <a:schemeClr val="tx1"/>
                </a:solidFill>
              </a:rPr>
              <a:t>: </a:t>
            </a:r>
            <a:r>
              <a:rPr lang="en-GB" dirty="0"/>
              <a:t> </a:t>
            </a:r>
            <a:r>
              <a:rPr lang="en-GB" sz="2000" dirty="0"/>
              <a:t>As </a:t>
            </a:r>
            <a:r>
              <a:rPr lang="en-US" altLang="en-US" sz="2000" dirty="0"/>
              <a:t>Dorothy cried in amazement, this tells you she thought the sights she saw were wonderful. </a:t>
            </a:r>
            <a:r>
              <a:rPr lang="en-GB" sz="2000" dirty="0"/>
              <a:t>Also, the phrase ‘her eyes growing bigger and bigger’ gives the impression</a:t>
            </a:r>
            <a:r>
              <a:rPr lang="en-US" altLang="en-US" sz="2000" dirty="0"/>
              <a:t> that she was astounded by what she saw and couldn't</a:t>
            </a:r>
            <a:r>
              <a:rPr lang="en-US" altLang="ja-JP" sz="2000" dirty="0"/>
              <a:t> believe her eyes.</a:t>
            </a:r>
          </a:p>
        </p:txBody>
      </p:sp>
      <p:sp>
        <p:nvSpPr>
          <p:cNvPr id="9" name="Rectangle: Diagonal Corners Rounded 8">
            <a:extLst>
              <a:ext uri="{FF2B5EF4-FFF2-40B4-BE49-F238E27FC236}">
                <a16:creationId xmlns:a16="http://schemas.microsoft.com/office/drawing/2014/main" id="{6F632653-F67C-42A2-9882-66F7EB0DA874}"/>
              </a:ext>
            </a:extLst>
          </p:cNvPr>
          <p:cNvSpPr/>
          <p:nvPr/>
        </p:nvSpPr>
        <p:spPr>
          <a:xfrm rot="10800000" flipV="1">
            <a:off x="706021" y="2939496"/>
            <a:ext cx="7722428" cy="1180671"/>
          </a:xfrm>
          <a:prstGeom prst="round2DiagRect">
            <a:avLst>
              <a:gd name="adj1" fmla="val 38439"/>
              <a:gd name="adj2" fmla="val 0"/>
            </a:avLst>
          </a:prstGeom>
          <a:solidFill>
            <a:srgbClr val="47B1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b="1" dirty="0">
                <a:solidFill>
                  <a:schemeClr val="tx1"/>
                </a:solidFill>
              </a:rPr>
              <a:t>Evidence</a:t>
            </a:r>
            <a:r>
              <a:rPr lang="en-GB" dirty="0">
                <a:solidFill>
                  <a:schemeClr val="tx1"/>
                </a:solidFill>
              </a:rPr>
              <a:t>:</a:t>
            </a:r>
            <a:r>
              <a:rPr lang="en-GB" dirty="0"/>
              <a:t>  </a:t>
            </a:r>
            <a:r>
              <a:rPr lang="en-US" altLang="en-US" sz="2000" dirty="0">
                <a:ea typeface="ＭＳ Ｐゴシック" panose="020B0600070205080204" pitchFamily="34" charset="-128"/>
              </a:rPr>
              <a:t>We know this because the text tells us that: </a:t>
            </a:r>
            <a:r>
              <a:rPr lang="en-US" altLang="en-US" sz="2000" dirty="0">
                <a:solidFill>
                  <a:schemeClr val="tx1"/>
                </a:solidFill>
                <a:ea typeface="ＭＳ Ｐゴシック" panose="020B0600070205080204" pitchFamily="34" charset="-128"/>
              </a:rPr>
              <a:t>“The little girl gave a cry of amazement and looked about her, her eyes growing bigger and bigger at the wonderful sights she saw.”</a:t>
            </a:r>
            <a:endParaRPr lang="en-US" altLang="ja-JP" sz="2000" dirty="0">
              <a:solidFill>
                <a:schemeClr val="tx1"/>
              </a:solidFill>
              <a:ea typeface="ＭＳ Ｐゴシック" panose="020B0600070205080204" pitchFamily="34" charset="-128"/>
            </a:endParaRPr>
          </a:p>
        </p:txBody>
      </p:sp>
      <p:sp>
        <p:nvSpPr>
          <p:cNvPr id="12" name="Rectangle: Diagonal Corners Rounded 11">
            <a:extLst>
              <a:ext uri="{FF2B5EF4-FFF2-40B4-BE49-F238E27FC236}">
                <a16:creationId xmlns:a16="http://schemas.microsoft.com/office/drawing/2014/main" id="{F3AA7087-0D07-4E08-A5A6-88A770C3AD47}"/>
              </a:ext>
            </a:extLst>
          </p:cNvPr>
          <p:cNvSpPr/>
          <p:nvPr/>
        </p:nvSpPr>
        <p:spPr>
          <a:xfrm>
            <a:off x="716682" y="2062182"/>
            <a:ext cx="7722428" cy="807052"/>
          </a:xfrm>
          <a:prstGeom prst="round2DiagRect">
            <a:avLst>
              <a:gd name="adj1" fmla="val 50000"/>
              <a:gd name="adj2" fmla="val 0"/>
            </a:avLst>
          </a:prstGeom>
          <a:solidFill>
            <a:srgbClr val="90C8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b="1" dirty="0">
                <a:solidFill>
                  <a:schemeClr val="tx1"/>
                </a:solidFill>
              </a:rPr>
              <a:t>Point</a:t>
            </a:r>
            <a:r>
              <a:rPr lang="en-GB" dirty="0">
                <a:solidFill>
                  <a:schemeClr val="tx1"/>
                </a:solidFill>
              </a:rPr>
              <a:t>: </a:t>
            </a:r>
            <a:r>
              <a:rPr lang="en-GB" dirty="0">
                <a:solidFill>
                  <a:schemeClr val="bg1"/>
                </a:solidFill>
              </a:rPr>
              <a:t> </a:t>
            </a:r>
            <a:r>
              <a:rPr lang="en-GB" sz="2000" dirty="0">
                <a:solidFill>
                  <a:schemeClr val="bg1"/>
                </a:solidFill>
              </a:rPr>
              <a:t>I think (or it seems) </a:t>
            </a:r>
            <a:r>
              <a:rPr lang="en-US" altLang="en-US" sz="2000" dirty="0">
                <a:solidFill>
                  <a:schemeClr val="bg1"/>
                </a:solidFill>
                <a:ea typeface="ＭＳ Ｐゴシック" panose="020B0600070205080204" pitchFamily="34" charset="-128"/>
              </a:rPr>
              <a:t>that Dorothy is amazed as she opens the door and is eager to explore.</a:t>
            </a:r>
          </a:p>
        </p:txBody>
      </p:sp>
      <p:sp>
        <p:nvSpPr>
          <p:cNvPr id="21" name="Title 20"/>
          <p:cNvSpPr>
            <a:spLocks noGrp="1"/>
          </p:cNvSpPr>
          <p:nvPr>
            <p:ph type="title"/>
          </p:nvPr>
        </p:nvSpPr>
        <p:spPr/>
        <p:txBody>
          <a:bodyPr/>
          <a:lstStyle/>
          <a:p>
            <a:r>
              <a:rPr lang="en-GB" sz="3600" u="sng" dirty="0"/>
              <a:t>Now put it altogether</a:t>
            </a:r>
            <a:endParaRPr lang="en-GB" sz="3600" u="sng" dirty="0">
              <a:solidFill>
                <a:schemeClr val="tx1"/>
              </a:solidFill>
              <a:latin typeface="+mn-lt"/>
            </a:endParaRPr>
          </a:p>
        </p:txBody>
      </p:sp>
      <p:pic>
        <p:nvPicPr>
          <p:cNvPr id="1028" name="Picture 4" descr="wizard of oz dorothy art clip - Clip Art Library">
            <a:extLst>
              <a:ext uri="{FF2B5EF4-FFF2-40B4-BE49-F238E27FC236}">
                <a16:creationId xmlns:a16="http://schemas.microsoft.com/office/drawing/2014/main" id="{88525856-634F-4698-8EBA-5220D19FD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090" y="5101310"/>
            <a:ext cx="1008909" cy="17566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Diagonal Corners Rounded 6">
            <a:extLst>
              <a:ext uri="{FF2B5EF4-FFF2-40B4-BE49-F238E27FC236}">
                <a16:creationId xmlns:a16="http://schemas.microsoft.com/office/drawing/2014/main" id="{5F49ADBF-F3B8-468F-AA72-19CDEF35DC50}"/>
              </a:ext>
            </a:extLst>
          </p:cNvPr>
          <p:cNvSpPr/>
          <p:nvPr/>
        </p:nvSpPr>
        <p:spPr>
          <a:xfrm>
            <a:off x="715551" y="1225785"/>
            <a:ext cx="7723559" cy="732569"/>
          </a:xfrm>
          <a:prstGeom prst="round2DiagRect">
            <a:avLst>
              <a:gd name="adj1" fmla="val 50000"/>
              <a:gd name="adj2" fmla="val 0"/>
            </a:avLst>
          </a:prstGeom>
          <a:solidFill>
            <a:srgbClr val="90C8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000" b="1" dirty="0">
                <a:solidFill>
                  <a:schemeClr val="tx1"/>
                </a:solidFill>
                <a:ea typeface="ＭＳ Ｐゴシック" panose="020B0600070205080204" pitchFamily="34" charset="-128"/>
              </a:rPr>
              <a:t>Question: </a:t>
            </a:r>
            <a:r>
              <a:rPr lang="en-US" altLang="en-US" sz="2000" dirty="0">
                <a:solidFill>
                  <a:schemeClr val="tx1"/>
                </a:solidFill>
                <a:ea typeface="ＭＳ Ｐゴシック" panose="020B0600070205080204" pitchFamily="34" charset="-128"/>
              </a:rPr>
              <a:t>How did Dorothy feel when she opened the door?</a:t>
            </a:r>
          </a:p>
        </p:txBody>
      </p:sp>
    </p:spTree>
    <p:extLst>
      <p:ext uri="{BB962C8B-B14F-4D97-AF65-F5344CB8AC3E}">
        <p14:creationId xmlns:p14="http://schemas.microsoft.com/office/powerpoint/2010/main" val="70313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2"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9E672C99-2731-4C91-91B2-96A90CF6B535}" vid="{7F266D33-4E3D-4AB1-8B43-991C0A718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760</TotalTime>
  <Words>1441</Words>
  <Application>Microsoft Office PowerPoint</Application>
  <PresentationFormat>On-screen Show (4:3)</PresentationFormat>
  <Paragraphs>73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Twinkl</vt:lpstr>
      <vt:lpstr>Calibri</vt:lpstr>
      <vt:lpstr>Arial</vt:lpstr>
      <vt:lpstr>Office Theme</vt:lpstr>
      <vt:lpstr>PowerPoint Presentation</vt:lpstr>
      <vt:lpstr>PowerPoint Presentation</vt:lpstr>
      <vt:lpstr>PowerPoint Presentation</vt:lpstr>
      <vt:lpstr>What is P.E.E?</vt:lpstr>
      <vt:lpstr>Let’s try out the P.E.E method. Read this extract from The Wizard of Oz by Frank Baum and the question underneath.</vt:lpstr>
      <vt:lpstr>To answer the question below you first need to… ‘Make Your Point’</vt:lpstr>
      <vt:lpstr>Next, locate Your Evidence.</vt:lpstr>
      <vt:lpstr>Finally, explain.</vt:lpstr>
      <vt:lpstr>Now put it altogether</vt:lpstr>
      <vt:lpstr>USEFUL WEBSITES</vt:lpstr>
      <vt:lpstr>REMEMBER THAT…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Twinkl-A6</dc:creator>
  <cp:lastModifiedBy>Maria Trevelyan</cp:lastModifiedBy>
  <cp:revision>17</cp:revision>
  <dcterms:created xsi:type="dcterms:W3CDTF">2021-02-10T02:40:57Z</dcterms:created>
  <dcterms:modified xsi:type="dcterms:W3CDTF">2022-03-14T14:13:50Z</dcterms:modified>
</cp:coreProperties>
</file>