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3"/>
  </p:notesMasterIdLst>
  <p:sldIdLst>
    <p:sldId id="257" r:id="rId5"/>
    <p:sldId id="273" r:id="rId6"/>
    <p:sldId id="293" r:id="rId7"/>
    <p:sldId id="285" r:id="rId8"/>
    <p:sldId id="290" r:id="rId9"/>
    <p:sldId id="291" r:id="rId10"/>
    <p:sldId id="261" r:id="rId11"/>
    <p:sldId id="295" r:id="rId12"/>
    <p:sldId id="296" r:id="rId13"/>
    <p:sldId id="298" r:id="rId14"/>
    <p:sldId id="299" r:id="rId15"/>
    <p:sldId id="286" r:id="rId16"/>
    <p:sldId id="287" r:id="rId17"/>
    <p:sldId id="282" r:id="rId18"/>
    <p:sldId id="301" r:id="rId19"/>
    <p:sldId id="300" r:id="rId20"/>
    <p:sldId id="289" r:id="rId21"/>
    <p:sldId id="25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28413A5-FACA-AA95-4699-097F764AC594}" v="4" dt="2022-02-08T18:35:36.713"/>
    <p1510:client id="{535AD546-107E-AC9B-D435-8B3647B34E48}" v="256" dt="2022-01-05T14:23:16.324"/>
    <p1510:client id="{020BE02A-374A-A8D4-A9CE-EF9F9A3BA1C3}" v="10" dt="2022-01-11T08:50:47.940"/>
    <p1510:client id="{3E441851-8866-1775-D4BD-85F8DEE4E7E1}" v="1" dt="2022-02-02T22:09:41.735"/>
    <p1510:client id="{58F69E4F-C886-1DC9-D23A-258BA735E97C}" v="330" dt="2022-01-06T13:42:43.854"/>
    <p1510:client id="{5A45B13D-B7F3-8FC7-A046-6C0D24B7F0AB}" v="954" dt="2022-01-16T22:01:51.500"/>
    <p1510:client id="{7E3B23A0-B6D6-A748-B7DF-873E7ED098BF}" v="9" dt="2022-02-15T15:57:52.514"/>
    <p1510:client id="{C54F20A1-6283-0951-175C-1040DC8BE200}" v="2" dt="2022-01-18T15:47:09.267"/>
    <p1510:client id="{7F900B38-40E5-8B06-07EC-D3B3B4AF4981}" v="391" dt="2022-01-02T20:25:17.41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2334" autoAdjust="0"/>
  </p:normalViewPr>
  <p:slideViewPr>
    <p:cSldViewPr snapToGrid="0">
      <p:cViewPr varScale="1">
        <p:scale>
          <a:sx n="45" d="100"/>
          <a:sy n="45" d="100"/>
        </p:scale>
        <p:origin x="209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nine Ashman" userId="S::janineashman@sppschool.uk::c67ffe5e-16b6-42dc-a432-9337143443bf" providerId="AD" clId="Web-{7E3B23A0-B6D6-A748-B7DF-873E7ED098BF}"/>
    <pc:docChg chg="delSld modSld">
      <pc:chgData name="Janine Ashman" userId="S::janineashman@sppschool.uk::c67ffe5e-16b6-42dc-a432-9337143443bf" providerId="AD" clId="Web-{7E3B23A0-B6D6-A748-B7DF-873E7ED098BF}" dt="2022-02-15T15:57:52.514" v="9"/>
      <pc:docMkLst>
        <pc:docMk/>
      </pc:docMkLst>
      <pc:sldChg chg="modSp">
        <pc:chgData name="Janine Ashman" userId="S::janineashman@sppschool.uk::c67ffe5e-16b6-42dc-a432-9337143443bf" providerId="AD" clId="Web-{7E3B23A0-B6D6-A748-B7DF-873E7ED098BF}" dt="2022-02-15T15:57:31.810" v="4" actId="20577"/>
        <pc:sldMkLst>
          <pc:docMk/>
          <pc:sldMk cId="3558472903" sldId="256"/>
        </pc:sldMkLst>
        <pc:spChg chg="mod">
          <ac:chgData name="Janine Ashman" userId="S::janineashman@sppschool.uk::c67ffe5e-16b6-42dc-a432-9337143443bf" providerId="AD" clId="Web-{7E3B23A0-B6D6-A748-B7DF-873E7ED098BF}" dt="2022-02-15T15:57:31.810" v="4" actId="20577"/>
          <ac:spMkLst>
            <pc:docMk/>
            <pc:sldMk cId="3558472903" sldId="256"/>
            <ac:spMk id="5" creationId="{9026D875-81BE-4246-9B12-0A45835B262A}"/>
          </ac:spMkLst>
        </pc:spChg>
      </pc:sldChg>
      <pc:sldChg chg="modSp">
        <pc:chgData name="Janine Ashman" userId="S::janineashman@sppschool.uk::c67ffe5e-16b6-42dc-a432-9337143443bf" providerId="AD" clId="Web-{7E3B23A0-B6D6-A748-B7DF-873E7ED098BF}" dt="2022-02-15T15:57:48.467" v="8" actId="20577"/>
        <pc:sldMkLst>
          <pc:docMk/>
          <pc:sldMk cId="3957661510" sldId="259"/>
        </pc:sldMkLst>
        <pc:spChg chg="mod">
          <ac:chgData name="Janine Ashman" userId="S::janineashman@sppschool.uk::c67ffe5e-16b6-42dc-a432-9337143443bf" providerId="AD" clId="Web-{7E3B23A0-B6D6-A748-B7DF-873E7ED098BF}" dt="2022-02-15T15:57:48.467" v="8" actId="20577"/>
          <ac:spMkLst>
            <pc:docMk/>
            <pc:sldMk cId="3957661510" sldId="259"/>
            <ac:spMk id="3" creationId="{1D2FB36C-A9E2-C14F-8814-71A8E43D7F43}"/>
          </ac:spMkLst>
        </pc:spChg>
      </pc:sldChg>
      <pc:sldChg chg="del">
        <pc:chgData name="Janine Ashman" userId="S::janineashman@sppschool.uk::c67ffe5e-16b6-42dc-a432-9337143443bf" providerId="AD" clId="Web-{7E3B23A0-B6D6-A748-B7DF-873E7ED098BF}" dt="2022-02-15T15:57:52.514" v="9"/>
        <pc:sldMkLst>
          <pc:docMk/>
          <pc:sldMk cId="2109241287" sldId="282"/>
        </pc:sldMkLst>
      </pc:sldChg>
    </pc:docChg>
  </pc:docChgLst>
  <pc:docChgLst>
    <pc:chgData name="Gemma Larner" userId="S::gemmalarner@sppschool.uk::2e9ebf4f-81fe-4621-9bb1-fdb1654dc2ce" providerId="AD" clId="Web-{928413A5-FACA-AA95-4699-097F764AC594}"/>
    <pc:docChg chg="modSld">
      <pc:chgData name="Gemma Larner" userId="S::gemmalarner@sppschool.uk::2e9ebf4f-81fe-4621-9bb1-fdb1654dc2ce" providerId="AD" clId="Web-{928413A5-FACA-AA95-4699-097F764AC594}" dt="2022-02-08T18:35:36.713" v="3" actId="1076"/>
      <pc:docMkLst>
        <pc:docMk/>
      </pc:docMkLst>
      <pc:sldChg chg="delSp modSp">
        <pc:chgData name="Gemma Larner" userId="S::gemmalarner@sppschool.uk::2e9ebf4f-81fe-4621-9bb1-fdb1654dc2ce" providerId="AD" clId="Web-{928413A5-FACA-AA95-4699-097F764AC594}" dt="2022-02-08T18:35:36.713" v="3" actId="1076"/>
        <pc:sldMkLst>
          <pc:docMk/>
          <pc:sldMk cId="703118035" sldId="279"/>
        </pc:sldMkLst>
        <pc:spChg chg="del">
          <ac:chgData name="Gemma Larner" userId="S::gemmalarner@sppschool.uk::2e9ebf4f-81fe-4621-9bb1-fdb1654dc2ce" providerId="AD" clId="Web-{928413A5-FACA-AA95-4699-097F764AC594}" dt="2022-02-08T18:35:27.010" v="2"/>
          <ac:spMkLst>
            <pc:docMk/>
            <pc:sldMk cId="703118035" sldId="279"/>
            <ac:spMk id="10" creationId="{00000000-0000-0000-0000-000000000000}"/>
          </ac:spMkLst>
        </pc:spChg>
        <pc:picChg chg="mod">
          <ac:chgData name="Gemma Larner" userId="S::gemmalarner@sppschool.uk::2e9ebf4f-81fe-4621-9bb1-fdb1654dc2ce" providerId="AD" clId="Web-{928413A5-FACA-AA95-4699-097F764AC594}" dt="2022-02-08T18:35:36.713" v="3" actId="1076"/>
          <ac:picMkLst>
            <pc:docMk/>
            <pc:sldMk cId="703118035" sldId="279"/>
            <ac:picMk id="3" creationId="{00000000-0000-0000-0000-000000000000}"/>
          </ac:picMkLst>
        </pc:picChg>
        <pc:picChg chg="del mod">
          <ac:chgData name="Gemma Larner" userId="S::gemmalarner@sppschool.uk::2e9ebf4f-81fe-4621-9bb1-fdb1654dc2ce" providerId="AD" clId="Web-{928413A5-FACA-AA95-4699-097F764AC594}" dt="2022-02-08T18:35:21.932" v="1"/>
          <ac:picMkLst>
            <pc:docMk/>
            <pc:sldMk cId="703118035" sldId="279"/>
            <ac:picMk id="4" creationId="{00000000-0000-0000-0000-000000000000}"/>
          </ac:picMkLst>
        </pc:picChg>
      </pc:sldChg>
    </pc:docChg>
  </pc:docChgLst>
  <pc:docChgLst>
    <pc:chgData name="Charlotte Vickers" userId="S::charlottevickers@sppschool.uk::0ba44d3a-9531-4e46-b5dc-16c964dee256" providerId="AD" clId="Web-{019AD0D9-6FA3-3B41-F573-A001B5757412}"/>
    <pc:docChg chg="modSld">
      <pc:chgData name="Charlotte Vickers" userId="S::charlottevickers@sppschool.uk::0ba44d3a-9531-4e46-b5dc-16c964dee256" providerId="AD" clId="Web-{019AD0D9-6FA3-3B41-F573-A001B5757412}" dt="2022-08-31T19:50:58.164" v="5"/>
      <pc:docMkLst>
        <pc:docMk/>
      </pc:docMkLst>
      <pc:sldChg chg="modNotes">
        <pc:chgData name="Charlotte Vickers" userId="S::charlottevickers@sppschool.uk::0ba44d3a-9531-4e46-b5dc-16c964dee256" providerId="AD" clId="Web-{019AD0D9-6FA3-3B41-F573-A001B5757412}" dt="2022-08-31T19:50:58.164" v="5"/>
        <pc:sldMkLst>
          <pc:docMk/>
          <pc:sldMk cId="1521706342" sldId="262"/>
        </pc:sldMkLst>
      </pc:sldChg>
      <pc:sldChg chg="modNotes">
        <pc:chgData name="Charlotte Vickers" userId="S::charlottevickers@sppschool.uk::0ba44d3a-9531-4e46-b5dc-16c964dee256" providerId="AD" clId="Web-{019AD0D9-6FA3-3B41-F573-A001B5757412}" dt="2022-08-31T19:38:47.377" v="1"/>
        <pc:sldMkLst>
          <pc:docMk/>
          <pc:sldMk cId="3721322069" sldId="26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52FB4D-1BE7-4D25-870E-AB8781B80D46}" type="datetimeFigureOut">
              <a:rPr lang="en-GB" smtClean="0"/>
              <a:t>01/09/2025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9B1EC7-7EDE-4E0E-B99C-BE8095939C3D}" type="slidenum">
              <a:rPr lang="en-GB" smtClean="0"/>
              <a:t>‹#›</a:t>
            </a:fld>
            <a:endParaRPr lang="en-GB"/>
          </a:p>
        </p:txBody>
      </p:sp>
    </p:spTree>
    <p:extLst>
      <p:ext uri="{BB962C8B-B14F-4D97-AF65-F5344CB8AC3E}">
        <p14:creationId xmlns:p14="http://schemas.microsoft.com/office/powerpoint/2010/main" val="34624225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littlestokeps.co.uk/phonics-and-readin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19B1EC7-7EDE-4E0E-B99C-BE8095939C3D}" type="slidenum">
              <a:rPr lang="en-GB" smtClean="0"/>
              <a:t>1</a:t>
            </a:fld>
            <a:endParaRPr lang="en-GB"/>
          </a:p>
        </p:txBody>
      </p:sp>
    </p:spTree>
    <p:extLst>
      <p:ext uri="{BB962C8B-B14F-4D97-AF65-F5344CB8AC3E}">
        <p14:creationId xmlns:p14="http://schemas.microsoft.com/office/powerpoint/2010/main" val="25559444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some words that we use a lot in English such as the,</a:t>
            </a:r>
            <a:r>
              <a:rPr lang="en-GB" baseline="0" dirty="0"/>
              <a:t> like, said, were. </a:t>
            </a:r>
          </a:p>
          <a:p>
            <a:endParaRPr lang="en-GB" baseline="0" dirty="0"/>
          </a:p>
          <a:p>
            <a:r>
              <a:rPr lang="en-GB" baseline="0" dirty="0"/>
              <a:t>To give children’s reading a boost and so they can access more tests quickly we want children to learn these CEWs early on. Many of them have usual patterns or GPCs that aren’t taught until later on. So we teach children to recognise them by sight initially. Children will be able to decode some of them later on but , until they have learnt to decode them, we recognise them as CEWs.  </a:t>
            </a:r>
            <a:endParaRPr lang="en-GB" dirty="0"/>
          </a:p>
        </p:txBody>
      </p:sp>
      <p:sp>
        <p:nvSpPr>
          <p:cNvPr id="4" name="Slide Number Placeholder 3"/>
          <p:cNvSpPr>
            <a:spLocks noGrp="1"/>
          </p:cNvSpPr>
          <p:nvPr>
            <p:ph type="sldNum" sz="quarter" idx="10"/>
          </p:nvPr>
        </p:nvSpPr>
        <p:spPr/>
        <p:txBody>
          <a:bodyPr/>
          <a:lstStyle/>
          <a:p>
            <a:fld id="{A19B1EC7-7EDE-4E0E-B99C-BE8095939C3D}" type="slidenum">
              <a:rPr lang="en-GB" smtClean="0"/>
              <a:t>10</a:t>
            </a:fld>
            <a:endParaRPr lang="en-GB"/>
          </a:p>
        </p:txBody>
      </p:sp>
    </p:spTree>
    <p:extLst>
      <p:ext uri="{BB962C8B-B14F-4D97-AF65-F5344CB8AC3E}">
        <p14:creationId xmlns:p14="http://schemas.microsoft.com/office/powerpoint/2010/main" val="16242844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Watch video</a:t>
            </a:r>
          </a:p>
        </p:txBody>
      </p:sp>
      <p:sp>
        <p:nvSpPr>
          <p:cNvPr id="4" name="Slide Number Placeholder 3"/>
          <p:cNvSpPr>
            <a:spLocks noGrp="1"/>
          </p:cNvSpPr>
          <p:nvPr>
            <p:ph type="sldNum" sz="quarter" idx="10"/>
          </p:nvPr>
        </p:nvSpPr>
        <p:spPr/>
        <p:txBody>
          <a:bodyPr/>
          <a:lstStyle/>
          <a:p>
            <a:fld id="{A19B1EC7-7EDE-4E0E-B99C-BE8095939C3D}" type="slidenum">
              <a:rPr lang="en-GB" smtClean="0"/>
              <a:t>11</a:t>
            </a:fld>
            <a:endParaRPr lang="en-GB"/>
          </a:p>
        </p:txBody>
      </p:sp>
    </p:spTree>
    <p:extLst>
      <p:ext uri="{BB962C8B-B14F-4D97-AF65-F5344CB8AC3E}">
        <p14:creationId xmlns:p14="http://schemas.microsoft.com/office/powerpoint/2010/main" val="24310404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Reading</a:t>
            </a:r>
            <a:r>
              <a:rPr lang="en-GB" baseline="0" dirty="0"/>
              <a:t> at home is essential as it gives children the opportunity to practice their decoding and blending skills. </a:t>
            </a:r>
          </a:p>
          <a:p>
            <a:endParaRPr lang="en-GB" baseline="0" dirty="0"/>
          </a:p>
          <a:p>
            <a:r>
              <a:rPr lang="en-GB" baseline="0" dirty="0"/>
              <a:t>We know everyone is busy and children often don’t want to read out of schools. Our top tips are: </a:t>
            </a:r>
          </a:p>
          <a:p>
            <a:endParaRPr lang="en-GB" baseline="0" dirty="0"/>
          </a:p>
          <a:p>
            <a:pPr marL="171450" indent="-171450">
              <a:buFont typeface="Arial" panose="020B0604020202020204" pitchFamily="34" charset="0"/>
              <a:buChar char="•"/>
            </a:pPr>
            <a:r>
              <a:rPr lang="en-GB" dirty="0"/>
              <a:t>5</a:t>
            </a:r>
            <a:r>
              <a:rPr lang="en-GB" baseline="0" dirty="0"/>
              <a:t> – 10 minutes every day is often more effective than longer times</a:t>
            </a:r>
          </a:p>
          <a:p>
            <a:pPr marL="171450" indent="-171450">
              <a:buFont typeface="Arial" panose="020B0604020202020204" pitchFamily="34" charset="0"/>
              <a:buChar char="•"/>
            </a:pPr>
            <a:r>
              <a:rPr lang="en-GB" baseline="0" dirty="0"/>
              <a:t>Find a time that works for you. Reading at bed time sounds lovely but with a tired child it can often be tricky!</a:t>
            </a:r>
          </a:p>
          <a:p>
            <a:pPr marL="171450" indent="-171450">
              <a:buFont typeface="Arial" panose="020B0604020202020204" pitchFamily="34" charset="0"/>
              <a:buChar char="•"/>
            </a:pPr>
            <a:r>
              <a:rPr lang="en-GB" baseline="0" dirty="0"/>
              <a:t>Celebrate what your child can do and </a:t>
            </a:r>
          </a:p>
          <a:p>
            <a:pPr marL="171450" indent="-171450">
              <a:buFont typeface="Arial" panose="020B0604020202020204" pitchFamily="34" charset="0"/>
              <a:buChar char="•"/>
            </a:pPr>
            <a:r>
              <a:rPr lang="en-GB" dirty="0"/>
              <a:t>Encourage your child to point at the graphemes as they read – this helps them to track the words and know their place</a:t>
            </a:r>
          </a:p>
          <a:p>
            <a:pPr marL="171450" indent="-171450">
              <a:buFont typeface="Arial" panose="020B0604020202020204" pitchFamily="34" charset="0"/>
              <a:buChar char="•"/>
            </a:pPr>
            <a:r>
              <a:rPr lang="en-GB" dirty="0"/>
              <a:t>Encourage them t o say all</a:t>
            </a:r>
            <a:r>
              <a:rPr lang="en-GB" baseline="0" dirty="0"/>
              <a:t> the sounds in the words and then blend them together – you can show them how to do this. </a:t>
            </a:r>
          </a:p>
          <a:p>
            <a:pPr marL="171450" indent="-171450">
              <a:buFont typeface="Arial" panose="020B0604020202020204" pitchFamily="34" charset="0"/>
              <a:buChar char="•"/>
            </a:pPr>
            <a:r>
              <a:rPr lang="en-GB" baseline="0" dirty="0"/>
              <a:t>Be patient and give them time to work it out before stepping in before stepping in If they can’t read a word model how to do it and then ask them to do it. </a:t>
            </a:r>
          </a:p>
          <a:p>
            <a:pPr marL="171450" indent="-171450">
              <a:buFont typeface="Arial" panose="020B0604020202020204" pitchFamily="34" charset="0"/>
              <a:buChar char="•"/>
            </a:pPr>
            <a:r>
              <a:rPr lang="en-GB" baseline="0" dirty="0"/>
              <a:t>Let them read common exception words by sight. </a:t>
            </a:r>
          </a:p>
          <a:p>
            <a:pPr marL="171450" indent="-171450">
              <a:buFont typeface="Arial" panose="020B0604020202020204" pitchFamily="34" charset="0"/>
              <a:buChar char="•"/>
            </a:pPr>
            <a:endParaRPr lang="en-GB" baseline="0" dirty="0"/>
          </a:p>
          <a:p>
            <a:pPr marL="171450" indent="-171450">
              <a:buFont typeface="Arial" panose="020B0604020202020204" pitchFamily="34" charset="0"/>
              <a:buChar cha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One of the most important ways to increase children’s accuracy, fluency and understanding of the book they are reading is to re-read the same books several times.  This is why we only give XX number of books each week – we would like each book to be read at least three times with a different focus each time. </a:t>
            </a:r>
            <a:endParaRPr lang="en-GB" dirty="0"/>
          </a:p>
          <a:p>
            <a:endParaRPr lang="en-GB" baseline="0" dirty="0">
              <a:cs typeface="Calibri"/>
            </a:endParaRPr>
          </a:p>
          <a:p>
            <a:r>
              <a:rPr lang="en-GB" baseline="0" dirty="0">
                <a:cs typeface="Calibri"/>
              </a:rPr>
              <a:t>This films explains the value of re- reading the same book and what you should focus on each time. https://www.youtube.com/watch?v=Hhu3xeNq3Kg&amp;t=200s</a:t>
            </a:r>
          </a:p>
          <a:p>
            <a:pPr marL="0" indent="0">
              <a:buFont typeface="Arial" panose="020B0604020202020204" pitchFamily="34" charset="0"/>
              <a:buNone/>
            </a:pPr>
            <a:endParaRPr lang="en-GB" baseline="0" dirty="0"/>
          </a:p>
        </p:txBody>
      </p:sp>
      <p:sp>
        <p:nvSpPr>
          <p:cNvPr id="4" name="Slide Number Placeholder 3"/>
          <p:cNvSpPr>
            <a:spLocks noGrp="1"/>
          </p:cNvSpPr>
          <p:nvPr>
            <p:ph type="sldNum" sz="quarter" idx="10"/>
          </p:nvPr>
        </p:nvSpPr>
        <p:spPr/>
        <p:txBody>
          <a:bodyPr/>
          <a:lstStyle/>
          <a:p>
            <a:fld id="{A19B1EC7-7EDE-4E0E-B99C-BE8095939C3D}" type="slidenum">
              <a:rPr lang="en-GB" smtClean="0"/>
              <a:t>12</a:t>
            </a:fld>
            <a:endParaRPr lang="en-GB"/>
          </a:p>
        </p:txBody>
      </p:sp>
    </p:spTree>
    <p:extLst>
      <p:ext uri="{BB962C8B-B14F-4D97-AF65-F5344CB8AC3E}">
        <p14:creationId xmlns:p14="http://schemas.microsoft.com/office/powerpoint/2010/main" val="32849777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cs typeface="Calibri"/>
              </a:rPr>
              <a:t>Whilst learning to decode and reading books that allow children to do this is important there is so much more to reading! We know that decodable books are not the most exciting to read and alone, won’t give our early readers all the skills they need to develop a love of reading.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cs typeface="Calibri"/>
              </a:rPr>
              <a:t>It is therefore important that you continue to read to your child and share a wide range of books with them – these should be books that children cannot decode themselves.  Reading books to children is a precious and lovely thing to do – we are sure you and your child already have favourite books that you share together! By modelling reading and show how much you love reading you will be setting a fantastic example to your child.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cs typeface="Calibri"/>
              </a:rPr>
              <a:t>When you read to your child you will want to: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cs typeface="Calibri"/>
              </a:rPr>
              <a:t>Model how to read a book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cs typeface="Calibri"/>
              </a:rPr>
              <a:t>Ask questions about what has happened to support your child’s comprehension  or understanding of the text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cs typeface="Calibri"/>
              </a:rPr>
              <a:t>Ask questions about characters’  feelings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cs typeface="Calibri"/>
              </a:rPr>
              <a:t>Discuss the meaning of words and vocabulary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cs typeface="Calibri"/>
              </a:rPr>
              <a:t>Ask children to predict what they think will happen next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cs typeface="Calibri"/>
              </a:rPr>
              <a:t>Make connections with things your child has experienced or other books or films they have seen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cs typeface="Calibri"/>
              </a:rPr>
              <a:t>Most importantly – show that you love reading!  By modelling this you will support your child to develop their love of reading. </a:t>
            </a:r>
          </a:p>
        </p:txBody>
      </p:sp>
      <p:sp>
        <p:nvSpPr>
          <p:cNvPr id="4" name="Slide Number Placeholder 3"/>
          <p:cNvSpPr>
            <a:spLocks noGrp="1"/>
          </p:cNvSpPr>
          <p:nvPr>
            <p:ph type="sldNum" sz="quarter" idx="10"/>
          </p:nvPr>
        </p:nvSpPr>
        <p:spPr/>
        <p:txBody>
          <a:bodyPr/>
          <a:lstStyle/>
          <a:p>
            <a:fld id="{A19B1EC7-7EDE-4E0E-B99C-BE8095939C3D}" type="slidenum">
              <a:rPr lang="en-GB" smtClean="0"/>
              <a:t>13</a:t>
            </a:fld>
            <a:endParaRPr lang="en-GB"/>
          </a:p>
        </p:txBody>
      </p:sp>
    </p:spTree>
    <p:extLst>
      <p:ext uri="{BB962C8B-B14F-4D97-AF65-F5344CB8AC3E}">
        <p14:creationId xmlns:p14="http://schemas.microsoft.com/office/powerpoint/2010/main" val="39158517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As</a:t>
            </a:r>
            <a:r>
              <a:rPr lang="en-GB" baseline="0" dirty="0">
                <a:cs typeface="Calibri"/>
              </a:rPr>
              <a:t> soon as your child can blend some GPCs together to read words we will be giving them a book. This is incredibly exciting but will be different for every child. Some learn this skills very quickly and others take a bit longer – we will be supporting every child to blend as quickly as possible.  Please don’t compare your child with others and contact us if you are worried about anything. </a:t>
            </a:r>
          </a:p>
          <a:p>
            <a:endParaRPr lang="en-GB" baseline="0" dirty="0">
              <a:cs typeface="Calibri"/>
            </a:endParaRPr>
          </a:p>
          <a:p>
            <a:r>
              <a:rPr lang="en-GB" dirty="0">
                <a:cs typeface="Calibri"/>
              </a:rPr>
              <a:t>Once your child can read they will be given a book that </a:t>
            </a:r>
            <a:r>
              <a:rPr lang="en-GB" baseline="0" dirty="0">
                <a:cs typeface="Calibri"/>
              </a:rPr>
              <a:t>matches their phonics attainment so that they can read at least 95% of the words in it. Please don’t think that this makes the book too easy for them – it’s vitally important that reading is a celebration of children’s reading with you and a chance for them to show their phonics expertise. </a:t>
            </a:r>
          </a:p>
          <a:p>
            <a:endParaRPr lang="en-GB" baseline="0" dirty="0">
              <a:cs typeface="Calibri"/>
            </a:endParaRPr>
          </a:p>
          <a:p>
            <a:r>
              <a:rPr lang="en-GB" baseline="0" dirty="0">
                <a:cs typeface="Calibri"/>
              </a:rPr>
              <a:t>In school we will also be reading with children. This allows us to check every child’s learning. </a:t>
            </a:r>
          </a:p>
          <a:p>
            <a:endParaRPr lang="en-GB" baseline="0" dirty="0">
              <a:cs typeface="Calibri"/>
            </a:endParaRPr>
          </a:p>
          <a:p>
            <a:r>
              <a:rPr lang="en-GB" baseline="0" dirty="0">
                <a:cs typeface="Calibri"/>
              </a:rPr>
              <a:t>Books are allocated to match the sets and phases that children are secure in. When teachers assess they are ready to move onto the next set we </a:t>
            </a:r>
            <a:r>
              <a:rPr lang="en-GB" baseline="0" dirty="0" err="1">
                <a:cs typeface="Calibri"/>
              </a:rPr>
              <a:t>wil</a:t>
            </a:r>
            <a:r>
              <a:rPr lang="en-GB" baseline="0" dirty="0">
                <a:cs typeface="Calibri"/>
              </a:rPr>
              <a:t> do so but we know that this takes a different amount of time for each child – some will need more practice than others. </a:t>
            </a:r>
            <a:endParaRPr lang="en-GB" dirty="0">
              <a:cs typeface="Calibri"/>
            </a:endParaRPr>
          </a:p>
        </p:txBody>
      </p:sp>
      <p:sp>
        <p:nvSpPr>
          <p:cNvPr id="4" name="Slide Number Placeholder 3"/>
          <p:cNvSpPr>
            <a:spLocks noGrp="1"/>
          </p:cNvSpPr>
          <p:nvPr>
            <p:ph type="sldNum" sz="quarter" idx="10"/>
          </p:nvPr>
        </p:nvSpPr>
        <p:spPr/>
        <p:txBody>
          <a:bodyPr/>
          <a:lstStyle/>
          <a:p>
            <a:fld id="{A19B1EC7-7EDE-4E0E-B99C-BE8095939C3D}" type="slidenum">
              <a:rPr lang="en-GB" smtClean="0"/>
              <a:t>14</a:t>
            </a:fld>
            <a:endParaRPr lang="en-GB"/>
          </a:p>
        </p:txBody>
      </p:sp>
    </p:spTree>
    <p:extLst>
      <p:ext uri="{BB962C8B-B14F-4D97-AF65-F5344CB8AC3E}">
        <p14:creationId xmlns:p14="http://schemas.microsoft.com/office/powerpoint/2010/main" val="22213552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cs typeface="Calibri"/>
              </a:rPr>
              <a:t>Whilst learning to decode and reading books that allow children to do this is important there is so much more to reading! We know that decodable books are not the most exciting to read and alone, won’t give our early readers all the skills they need to develop a love of reading.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cs typeface="Calibri"/>
              </a:rPr>
              <a:t>It is therefore important that you continue to read to your child and share a wide range of books with them – these should be books that children cannot decode themselves.  Reading books to children is a precious and lovely thing to do – we are sure you and your child already have favourite books that you share together! By modelling reading and show how much you love reading you will be setting a fantastic example to your child.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cs typeface="Calibri"/>
            </a:endParaRPr>
          </a:p>
          <a:p>
            <a:r>
              <a:rPr lang="en-GB" sz="1200" dirty="0"/>
              <a:t>In the near future, we are going to have digital access to 225 fully decodable reading books which parents can access through individual log ins. </a:t>
            </a:r>
          </a:p>
          <a:p>
            <a:endParaRPr lang="en-GB" sz="1200" dirty="0"/>
          </a:p>
          <a:p>
            <a:r>
              <a:rPr lang="en-GB" sz="1200" dirty="0"/>
              <a:t>These will cover many genres to build breadth and depth in the children’s reading. </a:t>
            </a:r>
          </a:p>
          <a:p>
            <a:endParaRPr lang="en-GB" sz="1200" dirty="0"/>
          </a:p>
          <a:p>
            <a:r>
              <a:rPr lang="en-GB" sz="1200" dirty="0"/>
              <a:t>The sharing book is changed once per week, but please feel free to read other books at home and add these to their reading journey</a:t>
            </a:r>
            <a:endParaRPr lang="en-GB" baseline="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cs typeface="Calibri"/>
              </a:rPr>
              <a:t>When you read to your child you will want to: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cs typeface="Calibri"/>
              </a:rPr>
              <a:t>Model how to read a book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cs typeface="Calibri"/>
              </a:rPr>
              <a:t>Ask questions about what has happened to support your child’s comprehension  or understanding of the text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cs typeface="Calibri"/>
              </a:rPr>
              <a:t>Ask questions about characters’  feelings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cs typeface="Calibri"/>
              </a:rPr>
              <a:t>Discuss the meaning of words and vocabulary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cs typeface="Calibri"/>
              </a:rPr>
              <a:t>Ask children to predict what they think will happen next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a:cs typeface="Calibri"/>
              </a:rPr>
              <a:t>Make connections with things your child has experienced or other books or films they have seen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cs typeface="Calibri"/>
              </a:rPr>
              <a:t>Most importantly – show that you love reading!  By modelling this you will support your child to develop their love of reading. </a:t>
            </a:r>
          </a:p>
        </p:txBody>
      </p:sp>
      <p:sp>
        <p:nvSpPr>
          <p:cNvPr id="4" name="Slide Number Placeholder 3"/>
          <p:cNvSpPr>
            <a:spLocks noGrp="1"/>
          </p:cNvSpPr>
          <p:nvPr>
            <p:ph type="sldNum" sz="quarter" idx="10"/>
          </p:nvPr>
        </p:nvSpPr>
        <p:spPr/>
        <p:txBody>
          <a:bodyPr/>
          <a:lstStyle/>
          <a:p>
            <a:fld id="{A19B1EC7-7EDE-4E0E-B99C-BE8095939C3D}" type="slidenum">
              <a:rPr lang="en-GB" smtClean="0"/>
              <a:t>15</a:t>
            </a:fld>
            <a:endParaRPr lang="en-GB"/>
          </a:p>
        </p:txBody>
      </p:sp>
    </p:spTree>
    <p:extLst>
      <p:ext uri="{BB962C8B-B14F-4D97-AF65-F5344CB8AC3E}">
        <p14:creationId xmlns:p14="http://schemas.microsoft.com/office/powerpoint/2010/main" val="19766265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19B1EC7-7EDE-4E0E-B99C-BE8095939C3D}" type="slidenum">
              <a:rPr lang="en-GB" smtClean="0"/>
              <a:t>16</a:t>
            </a:fld>
            <a:endParaRPr lang="en-GB"/>
          </a:p>
        </p:txBody>
      </p:sp>
    </p:spTree>
    <p:extLst>
      <p:ext uri="{BB962C8B-B14F-4D97-AF65-F5344CB8AC3E}">
        <p14:creationId xmlns:p14="http://schemas.microsoft.com/office/powerpoint/2010/main" val="30107606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All children are different and, at different points in their learning, will find things more difficult or challenging. Staff at our school have all had training to identify  what children are finding difficult and to help them overcome this.  We know if is very tempting to compare you child to others – especially  with reading and what books they are on </a:t>
            </a:r>
            <a:r>
              <a:rPr lang="en-GB" baseline="0" dirty="0" err="1"/>
              <a:t>etc</a:t>
            </a:r>
            <a:r>
              <a:rPr lang="en-GB" baseline="0" dirty="0"/>
              <a:t> but  we would suggest you speak to teachers if you have any concerns.  If we have any concerns we will discuss them with you – and we might ask you to do some extra practice at home. </a:t>
            </a:r>
          </a:p>
          <a:p>
            <a:endParaRPr lang="en-GB" baseline="0" dirty="0"/>
          </a:p>
          <a:p>
            <a:endParaRPr lang="en-GB" baseline="0" dirty="0"/>
          </a:p>
          <a:p>
            <a:r>
              <a:rPr lang="en-GB" baseline="0" dirty="0"/>
              <a:t>Teachers and TAs will assess your child reguarly to check their learning. We quickly identify any child who might be at risk of falling behind and will support them with extra phonics- usually by giving them ‘interventions’ to support the specific skill they are struggling with – some children may struggle to identify the GPC, others might not be able to blend yet. </a:t>
            </a:r>
          </a:p>
          <a:p>
            <a:endParaRPr lang="en-GB" baseline="0" dirty="0"/>
          </a:p>
          <a:p>
            <a:r>
              <a:rPr lang="en-GB" baseline="0" dirty="0"/>
              <a:t>If a child has SEND we ma need to make adaptions to their phonics eg. additional time to practice, more visuals . Again we will discuss these with you but research has shown that phonics is the most effective way of teaching children with SEND to read. </a:t>
            </a:r>
          </a:p>
          <a:p>
            <a:endParaRPr lang="en-GB" baseline="0" dirty="0"/>
          </a:p>
        </p:txBody>
      </p:sp>
      <p:sp>
        <p:nvSpPr>
          <p:cNvPr id="4" name="Slide Number Placeholder 3"/>
          <p:cNvSpPr>
            <a:spLocks noGrp="1"/>
          </p:cNvSpPr>
          <p:nvPr>
            <p:ph type="sldNum" sz="quarter" idx="10"/>
          </p:nvPr>
        </p:nvSpPr>
        <p:spPr/>
        <p:txBody>
          <a:bodyPr/>
          <a:lstStyle/>
          <a:p>
            <a:fld id="{A19B1EC7-7EDE-4E0E-B99C-BE8095939C3D}" type="slidenum">
              <a:rPr lang="en-GB" smtClean="0"/>
              <a:t>17</a:t>
            </a:fld>
            <a:endParaRPr lang="en-GB"/>
          </a:p>
        </p:txBody>
      </p:sp>
    </p:spTree>
    <p:extLst>
      <p:ext uri="{BB962C8B-B14F-4D97-AF65-F5344CB8AC3E}">
        <p14:creationId xmlns:p14="http://schemas.microsoft.com/office/powerpoint/2010/main" val="30256384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Learning</a:t>
            </a:r>
            <a:r>
              <a:rPr lang="en-GB" baseline="0" dirty="0"/>
              <a:t> to read is such an exciting journey for children and we are incredibly excited to be starting it with your child. We hope today’s session has given you an understanding of how we teach phonics at our school. </a:t>
            </a:r>
          </a:p>
          <a:p>
            <a:endParaRPr lang="en-GB" baseline="0" dirty="0"/>
          </a:p>
          <a:p>
            <a:r>
              <a:rPr lang="en-GB" baseline="0" dirty="0"/>
              <a:t>Ask for questions</a:t>
            </a:r>
          </a:p>
          <a:p>
            <a:endParaRPr lang="en-GB" baseline="0" dirty="0"/>
          </a:p>
          <a:p>
            <a:r>
              <a:rPr lang="en-GB" baseline="0" dirty="0"/>
              <a:t>Give information about next steps specific to your school eg. more workshops, coming in to read with their child etc.  </a:t>
            </a:r>
            <a:endParaRPr lang="en-GB" dirty="0"/>
          </a:p>
        </p:txBody>
      </p:sp>
      <p:sp>
        <p:nvSpPr>
          <p:cNvPr id="4" name="Slide Number Placeholder 3"/>
          <p:cNvSpPr>
            <a:spLocks noGrp="1"/>
          </p:cNvSpPr>
          <p:nvPr>
            <p:ph type="sldNum" sz="quarter" idx="10"/>
          </p:nvPr>
        </p:nvSpPr>
        <p:spPr/>
        <p:txBody>
          <a:bodyPr/>
          <a:lstStyle/>
          <a:p>
            <a:fld id="{A19B1EC7-7EDE-4E0E-B99C-BE8095939C3D}" type="slidenum">
              <a:rPr lang="en-GB" smtClean="0"/>
              <a:t>18</a:t>
            </a:fld>
            <a:endParaRPr lang="en-GB"/>
          </a:p>
        </p:txBody>
      </p:sp>
    </p:spTree>
    <p:extLst>
      <p:ext uri="{BB962C8B-B14F-4D97-AF65-F5344CB8AC3E}">
        <p14:creationId xmlns:p14="http://schemas.microsoft.com/office/powerpoint/2010/main" val="42708015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a:p>
            <a:r>
              <a:rPr lang="en-GB" baseline="0" dirty="0"/>
              <a:t>Over the past 50 years schools have taught  children to read using lots of different approaches. But, thanks to research we know that phonics is the best way to teach children to read. We know this might be different to how you were taught to read so we hope this session/ sessions helps you to understand what phonics is, how we will teach phonics at our school and how you can help your child to learn to read. </a:t>
            </a:r>
          </a:p>
          <a:p>
            <a:endParaRPr lang="en-GB" baseline="0" dirty="0"/>
          </a:p>
          <a:p>
            <a:r>
              <a:rPr lang="en-GB" baseline="0" dirty="0"/>
              <a:t>The national curriculum says that phonics should be the main way that schools teach children to read. The Department of education have recently approved phonics schemes that meet it’s criteria of a good scheme. Our school has chosen to use a scheme called Unlocking Letters and Sounds.  All schemes are slightly differently but , as a school , we think this is the best one for our pupils. All children in the school will use Unlocking Letters and Sounds to teach their phonics and early reading. All staff have had training with this scheme so they are experts at using it. </a:t>
            </a:r>
          </a:p>
          <a:p>
            <a:endParaRPr lang="en-GB" baseline="0" dirty="0"/>
          </a:p>
          <a:p>
            <a:r>
              <a:rPr lang="en-GB" baseline="0" dirty="0"/>
              <a:t>Phonics teaches the link between the words we read/ say and the words we write on the page. It teaches how the letters in written words represent the sounds we say in spoken words – this is called decoding. </a:t>
            </a:r>
          </a:p>
          <a:p>
            <a:endParaRPr lang="en-GB" baseline="0" dirty="0"/>
          </a:p>
          <a:p>
            <a:r>
              <a:rPr lang="en-GB" baseline="0" dirty="0"/>
              <a:t>Say the word CAT. </a:t>
            </a:r>
          </a:p>
          <a:p>
            <a:endParaRPr lang="en-GB" baseline="0" dirty="0"/>
          </a:p>
          <a:p>
            <a:r>
              <a:rPr lang="en-GB" baseline="0" dirty="0"/>
              <a:t>When we say this word we say lots of sounds very quickly – so quickly we hardly notice the sound each letter makes. </a:t>
            </a:r>
          </a:p>
          <a:p>
            <a:endParaRPr lang="en-GB" baseline="0" dirty="0"/>
          </a:p>
          <a:p>
            <a:r>
              <a:rPr lang="en-GB" baseline="0" dirty="0"/>
              <a:t>Say the sounds in CAT c/a/t</a:t>
            </a:r>
          </a:p>
          <a:p>
            <a:endParaRPr lang="en-GB" baseline="0" dirty="0"/>
          </a:p>
          <a:p>
            <a:r>
              <a:rPr lang="en-GB" baseline="0" dirty="0"/>
              <a:t>What sounds can we hear?  When we write the word cat we  represent each sound with a symbol that we call a letter.  C A T </a:t>
            </a:r>
          </a:p>
          <a:p>
            <a:endParaRPr lang="en-GB" baseline="0" dirty="0"/>
          </a:p>
          <a:p>
            <a:r>
              <a:rPr lang="en-GB" baseline="0" dirty="0"/>
              <a:t>This is phonics! </a:t>
            </a:r>
          </a:p>
          <a:p>
            <a:endParaRPr lang="en-GB" baseline="0" dirty="0"/>
          </a:p>
          <a:p>
            <a:r>
              <a:rPr lang="en-GB" baseline="0" dirty="0"/>
              <a:t>There is some technical vocabulary that we use for phonics and that your children will use. </a:t>
            </a:r>
          </a:p>
          <a:p>
            <a:endParaRPr lang="en-GB" baseline="0" dirty="0"/>
          </a:p>
          <a:p>
            <a:r>
              <a:rPr lang="en-GB" baseline="0" dirty="0"/>
              <a:t>Grapheme – the written letter or groups of letters</a:t>
            </a:r>
          </a:p>
          <a:p>
            <a:endParaRPr lang="en-GB" baseline="0" dirty="0"/>
          </a:p>
          <a:p>
            <a:r>
              <a:rPr lang="en-GB" baseline="0" dirty="0"/>
              <a:t>Phoneme – the sounds that the grapheme makes. </a:t>
            </a:r>
          </a:p>
          <a:p>
            <a:endParaRPr lang="en-GB" baseline="0" dirty="0"/>
          </a:p>
        </p:txBody>
      </p:sp>
      <p:sp>
        <p:nvSpPr>
          <p:cNvPr id="4" name="Slide Number Placeholder 3"/>
          <p:cNvSpPr>
            <a:spLocks noGrp="1"/>
          </p:cNvSpPr>
          <p:nvPr>
            <p:ph type="sldNum" sz="quarter" idx="10"/>
          </p:nvPr>
        </p:nvSpPr>
        <p:spPr/>
        <p:txBody>
          <a:bodyPr/>
          <a:lstStyle/>
          <a:p>
            <a:fld id="{A19B1EC7-7EDE-4E0E-B99C-BE8095939C3D}" type="slidenum">
              <a:rPr lang="en-GB" smtClean="0"/>
              <a:t>2</a:t>
            </a:fld>
            <a:endParaRPr lang="en-GB"/>
          </a:p>
        </p:txBody>
      </p:sp>
    </p:spTree>
    <p:extLst>
      <p:ext uri="{BB962C8B-B14F-4D97-AF65-F5344CB8AC3E}">
        <p14:creationId xmlns:p14="http://schemas.microsoft.com/office/powerpoint/2010/main" val="37209402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Your child will be coming home telling you all about phonemes, graphemes, digraphs and </a:t>
            </a:r>
            <a:r>
              <a:rPr lang="en-GB" baseline="0" dirty="0" err="1"/>
              <a:t>trigraphs</a:t>
            </a:r>
            <a:r>
              <a:rPr lang="en-GB" baseline="0" dirty="0"/>
              <a:t>! They will be fantastic at understanding this vocabulary as they are learning the alphabetic code and you can help by using these words at home.</a:t>
            </a:r>
            <a:r>
              <a:rPr lang="en-GB" dirty="0"/>
              <a:t> </a:t>
            </a:r>
            <a:endParaRPr lang="en-GB" baseline="0" dirty="0"/>
          </a:p>
          <a:p>
            <a:endParaRPr lang="en-GB" baseline="0" dirty="0"/>
          </a:p>
          <a:p>
            <a:r>
              <a:rPr lang="en-GB" baseline="0" dirty="0"/>
              <a:t>Some sounds  are represented  by graphemes that have two or more letters. </a:t>
            </a:r>
          </a:p>
          <a:p>
            <a:endParaRPr lang="en-GB" baseline="0" dirty="0"/>
          </a:p>
          <a:p>
            <a:r>
              <a:rPr lang="en-GB" baseline="0" dirty="0" err="1"/>
              <a:t>Eg</a:t>
            </a:r>
            <a:r>
              <a:rPr lang="en-GB" baseline="0" dirty="0"/>
              <a:t>.</a:t>
            </a:r>
            <a:r>
              <a:rPr lang="en-GB" dirty="0"/>
              <a:t> </a:t>
            </a:r>
            <a:r>
              <a:rPr lang="en-GB" baseline="0" dirty="0"/>
              <a:t> </a:t>
            </a:r>
            <a:r>
              <a:rPr lang="en-GB" baseline="0" dirty="0" err="1"/>
              <a:t>Sh</a:t>
            </a:r>
            <a:r>
              <a:rPr lang="en-GB" baseline="0" dirty="0"/>
              <a:t> o p</a:t>
            </a:r>
            <a:r>
              <a:rPr lang="en-GB" dirty="0"/>
              <a:t>       </a:t>
            </a:r>
            <a:r>
              <a:rPr lang="en-GB" baseline="0" dirty="0"/>
              <a:t> </a:t>
            </a:r>
            <a:r>
              <a:rPr lang="en-GB" baseline="0" dirty="0" err="1"/>
              <a:t>th</a:t>
            </a:r>
            <a:r>
              <a:rPr lang="en-GB" baseline="0" dirty="0"/>
              <a:t> </a:t>
            </a:r>
            <a:r>
              <a:rPr lang="en-GB" baseline="0" dirty="0" err="1"/>
              <a:t>i</a:t>
            </a:r>
            <a:r>
              <a:rPr lang="en-GB" baseline="0" dirty="0"/>
              <a:t> n</a:t>
            </a:r>
            <a:r>
              <a:rPr lang="en-GB" dirty="0"/>
              <a:t>         </a:t>
            </a:r>
            <a:r>
              <a:rPr lang="en-GB" baseline="0" dirty="0"/>
              <a:t> r </a:t>
            </a:r>
            <a:r>
              <a:rPr lang="en-GB" baseline="0" dirty="0" err="1"/>
              <a:t>i</a:t>
            </a:r>
            <a:r>
              <a:rPr lang="en-GB" baseline="0" dirty="0"/>
              <a:t> </a:t>
            </a:r>
            <a:r>
              <a:rPr lang="en-GB" baseline="0" dirty="0" err="1"/>
              <a:t>ch</a:t>
            </a:r>
            <a:endParaRPr lang="en-GB" baseline="0" dirty="0"/>
          </a:p>
          <a:p>
            <a:endParaRPr lang="en-GB" dirty="0"/>
          </a:p>
          <a:p>
            <a:r>
              <a:rPr lang="en-GB" dirty="0"/>
              <a:t>The sounds </a:t>
            </a:r>
            <a:r>
              <a:rPr lang="en-GB" dirty="0" err="1"/>
              <a:t>sh</a:t>
            </a:r>
            <a:r>
              <a:rPr lang="en-GB" dirty="0"/>
              <a:t>, </a:t>
            </a:r>
            <a:r>
              <a:rPr lang="en-GB" dirty="0" err="1"/>
              <a:t>th</a:t>
            </a:r>
            <a:r>
              <a:rPr lang="en-GB" dirty="0"/>
              <a:t> and </a:t>
            </a:r>
            <a:r>
              <a:rPr lang="en-GB" dirty="0" err="1"/>
              <a:t>ch</a:t>
            </a:r>
            <a:r>
              <a:rPr lang="en-GB" dirty="0"/>
              <a:t> are represented by two</a:t>
            </a:r>
            <a:r>
              <a:rPr lang="en-GB" baseline="0" dirty="0"/>
              <a:t> letters – these are called digraphs. </a:t>
            </a:r>
          </a:p>
          <a:p>
            <a:endParaRPr lang="en-GB" baseline="0" dirty="0"/>
          </a:p>
          <a:p>
            <a:r>
              <a:rPr lang="en-GB" baseline="0" dirty="0"/>
              <a:t>Some sounds are represented by three letters: </a:t>
            </a:r>
          </a:p>
          <a:p>
            <a:endParaRPr lang="en-GB" baseline="0" dirty="0"/>
          </a:p>
          <a:p>
            <a:r>
              <a:rPr lang="en-GB" baseline="0" dirty="0" err="1"/>
              <a:t>Eg</a:t>
            </a:r>
            <a:r>
              <a:rPr lang="en-GB" baseline="0" dirty="0"/>
              <a:t>.  L </a:t>
            </a:r>
            <a:r>
              <a:rPr lang="en-GB" baseline="0" dirty="0" err="1"/>
              <a:t>igh</a:t>
            </a:r>
            <a:r>
              <a:rPr lang="en-GB" baseline="0" dirty="0"/>
              <a:t> t</a:t>
            </a:r>
          </a:p>
          <a:p>
            <a:endParaRPr lang="en-GB" baseline="0" dirty="0"/>
          </a:p>
          <a:p>
            <a:r>
              <a:rPr lang="en-GB" baseline="0" dirty="0"/>
              <a:t>These are called </a:t>
            </a:r>
            <a:r>
              <a:rPr lang="en-GB" baseline="0" dirty="0" err="1"/>
              <a:t>trigraphs</a:t>
            </a:r>
            <a:r>
              <a:rPr lang="en-GB" baseline="0" dirty="0"/>
              <a:t>. </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As you children continue to learn to read they alphabetic code will become more complex. They will learn about sounds that are represented   by lots of different graphemes  and how some graphemes  can represent different sounds.  The complexity of the English alphabetic code is why it takes so long to read. Many  children will find different parts challenging – especially at first. But our staff ae skilled at teaching phonics and will be gradually working through the alphabetic code so that every child become an expert reader. </a:t>
            </a:r>
            <a:endParaRPr lang="en-GB" dirty="0"/>
          </a:p>
          <a:p>
            <a:endParaRPr lang="en-GB" baseline="0" dirty="0"/>
          </a:p>
          <a:p>
            <a:endParaRPr lang="en-GB" baseline="0" dirty="0"/>
          </a:p>
        </p:txBody>
      </p:sp>
      <p:sp>
        <p:nvSpPr>
          <p:cNvPr id="4" name="Slide Number Placeholder 3"/>
          <p:cNvSpPr>
            <a:spLocks noGrp="1"/>
          </p:cNvSpPr>
          <p:nvPr>
            <p:ph type="sldNum" sz="quarter" idx="10"/>
          </p:nvPr>
        </p:nvSpPr>
        <p:spPr/>
        <p:txBody>
          <a:bodyPr/>
          <a:lstStyle/>
          <a:p>
            <a:fld id="{A19B1EC7-7EDE-4E0E-B99C-BE8095939C3D}" type="slidenum">
              <a:rPr lang="en-GB" smtClean="0"/>
              <a:t>3</a:t>
            </a:fld>
            <a:endParaRPr lang="en-GB"/>
          </a:p>
        </p:txBody>
      </p:sp>
    </p:spTree>
    <p:extLst>
      <p:ext uri="{BB962C8B-B14F-4D97-AF65-F5344CB8AC3E}">
        <p14:creationId xmlns:p14="http://schemas.microsoft.com/office/powerpoint/2010/main" val="40209114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As children start to learn their grapheme phoneme correspondences (GPCs) it is very important that we pronounce the sounds clearly and purely. We also help them to learn and remember the GPCs in Reception with an image and action for each phoneme. Your children will be coming home sharing the actions with you so do join them when they are using them! </a:t>
            </a:r>
          </a:p>
          <a:p>
            <a:endParaRPr lang="en-GB" baseline="0" dirty="0"/>
          </a:p>
          <a:p>
            <a:r>
              <a:rPr lang="en-GB" baseline="0" dirty="0"/>
              <a:t>Model pronunciation and actions for some of the first GPCs children will be learning.  </a:t>
            </a:r>
          </a:p>
          <a:p>
            <a:endParaRPr lang="en-GB" baseline="0" dirty="0"/>
          </a:p>
          <a:p>
            <a:r>
              <a:rPr lang="en-GB" baseline="0" dirty="0"/>
              <a:t>It’s really important that children pronounce pure sounds. </a:t>
            </a:r>
          </a:p>
          <a:p>
            <a:endParaRPr lang="en-GB" baseline="0" dirty="0"/>
          </a:p>
          <a:p>
            <a:r>
              <a:rPr lang="en-GB" baseline="0" dirty="0"/>
              <a:t>Look under seat and find a card with a sound on. Say it to the person next you.  As you watch the video hold up your card when you hear your sound.  </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Watch pronunciation video from website. </a:t>
            </a:r>
            <a:r>
              <a:rPr lang="en-GB" sz="1200" u="sng" kern="1200" dirty="0">
                <a:solidFill>
                  <a:schemeClr val="tx1"/>
                </a:solidFill>
                <a:effectLst/>
                <a:latin typeface="+mn-lt"/>
                <a:ea typeface="+mn-ea"/>
                <a:cs typeface="+mn-cs"/>
                <a:hlinkClick r:id="rId3"/>
              </a:rPr>
              <a:t>https://littlestokeps.co.uk/phonics-and-reading/</a:t>
            </a:r>
            <a:endParaRPr lang="en-GB" sz="1200" kern="1200" dirty="0">
              <a:solidFill>
                <a:schemeClr val="tx1"/>
              </a:solidFill>
              <a:effectLst/>
              <a:latin typeface="+mn-lt"/>
              <a:ea typeface="+mn-ea"/>
              <a:cs typeface="+mn-cs"/>
            </a:endParaRPr>
          </a:p>
          <a:p>
            <a:endParaRPr lang="en-GB" b="1" baseline="0" dirty="0"/>
          </a:p>
        </p:txBody>
      </p:sp>
      <p:sp>
        <p:nvSpPr>
          <p:cNvPr id="4" name="Slide Number Placeholder 3"/>
          <p:cNvSpPr>
            <a:spLocks noGrp="1"/>
          </p:cNvSpPr>
          <p:nvPr>
            <p:ph type="sldNum" sz="quarter" idx="10"/>
          </p:nvPr>
        </p:nvSpPr>
        <p:spPr/>
        <p:txBody>
          <a:bodyPr/>
          <a:lstStyle/>
          <a:p>
            <a:fld id="{A19B1EC7-7EDE-4E0E-B99C-BE8095939C3D}" type="slidenum">
              <a:rPr lang="en-GB" smtClean="0"/>
              <a:t>4</a:t>
            </a:fld>
            <a:endParaRPr lang="en-GB"/>
          </a:p>
        </p:txBody>
      </p:sp>
    </p:spTree>
    <p:extLst>
      <p:ext uri="{BB962C8B-B14F-4D97-AF65-F5344CB8AC3E}">
        <p14:creationId xmlns:p14="http://schemas.microsoft.com/office/powerpoint/2010/main" val="8256060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Your children will have a daily phonics lesson from Reception until Year 2. They will be taught by their teacher in the whole class and each lesson will last about 20 minutes. </a:t>
            </a:r>
          </a:p>
          <a:p>
            <a:endParaRPr lang="en-GB" baseline="0" dirty="0"/>
          </a:p>
          <a:p>
            <a:endParaRPr lang="en-GB" baseline="0" dirty="0"/>
          </a:p>
        </p:txBody>
      </p:sp>
      <p:sp>
        <p:nvSpPr>
          <p:cNvPr id="4" name="Slide Number Placeholder 3"/>
          <p:cNvSpPr>
            <a:spLocks noGrp="1"/>
          </p:cNvSpPr>
          <p:nvPr>
            <p:ph type="sldNum" sz="quarter" idx="10"/>
          </p:nvPr>
        </p:nvSpPr>
        <p:spPr/>
        <p:txBody>
          <a:bodyPr/>
          <a:lstStyle/>
          <a:p>
            <a:fld id="{A19B1EC7-7EDE-4E0E-B99C-BE8095939C3D}" type="slidenum">
              <a:rPr lang="en-GB" smtClean="0"/>
              <a:t>5</a:t>
            </a:fld>
            <a:endParaRPr lang="en-GB"/>
          </a:p>
        </p:txBody>
      </p:sp>
    </p:spTree>
    <p:extLst>
      <p:ext uri="{BB962C8B-B14F-4D97-AF65-F5344CB8AC3E}">
        <p14:creationId xmlns:p14="http://schemas.microsoft.com/office/powerpoint/2010/main" val="7534223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Your child will learn 4 new GPCs each week – we </a:t>
            </a:r>
            <a:r>
              <a:rPr lang="en-GB" dirty="0"/>
              <a:t>organise </a:t>
            </a:r>
            <a:r>
              <a:rPr lang="en-GB" baseline="0" dirty="0"/>
              <a:t>them into sets.</a:t>
            </a:r>
            <a:r>
              <a:rPr lang="en-GB" dirty="0"/>
              <a:t> </a:t>
            </a:r>
            <a:r>
              <a:rPr lang="en-GB" baseline="0" dirty="0"/>
              <a:t> These sets are then put into phases.</a:t>
            </a:r>
            <a:r>
              <a:rPr lang="en-GB" dirty="0"/>
              <a:t> </a:t>
            </a:r>
            <a:endParaRPr lang="en-GB" baseline="0" dirty="0"/>
          </a:p>
          <a:p>
            <a:endParaRPr lang="en-GB" baseline="0" dirty="0"/>
          </a:p>
        </p:txBody>
      </p:sp>
      <p:sp>
        <p:nvSpPr>
          <p:cNvPr id="4" name="Slide Number Placeholder 3"/>
          <p:cNvSpPr>
            <a:spLocks noGrp="1"/>
          </p:cNvSpPr>
          <p:nvPr>
            <p:ph type="sldNum" sz="quarter" idx="10"/>
          </p:nvPr>
        </p:nvSpPr>
        <p:spPr/>
        <p:txBody>
          <a:bodyPr/>
          <a:lstStyle/>
          <a:p>
            <a:fld id="{A19B1EC7-7EDE-4E0E-B99C-BE8095939C3D}" type="slidenum">
              <a:rPr lang="en-GB" smtClean="0"/>
              <a:t>6</a:t>
            </a:fld>
            <a:endParaRPr lang="en-GB"/>
          </a:p>
        </p:txBody>
      </p:sp>
    </p:spTree>
    <p:extLst>
      <p:ext uri="{BB962C8B-B14F-4D97-AF65-F5344CB8AC3E}">
        <p14:creationId xmlns:p14="http://schemas.microsoft.com/office/powerpoint/2010/main" val="30381286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As well as learning to recognise the graphemes and say the phonemes they represent we will be teaching children how to use these to read. </a:t>
            </a:r>
          </a:p>
          <a:p>
            <a:endParaRPr lang="en-GB" baseline="0" dirty="0"/>
          </a:p>
          <a:p>
            <a:r>
              <a:rPr lang="en-GB" baseline="0" dirty="0"/>
              <a:t>When we read a word we look at each graphemes and match a sound to it. We push the sounds together  to make a word. This is called  BLENDING. </a:t>
            </a:r>
          </a:p>
          <a:p>
            <a:endParaRPr lang="en-GB" baseline="0" dirty="0"/>
          </a:p>
          <a:p>
            <a:r>
              <a:rPr lang="en-GB" baseline="0" dirty="0"/>
              <a:t>Blending is a really important skills that children need lots of practise at – it will take lots of time! </a:t>
            </a:r>
          </a:p>
          <a:p>
            <a:endParaRPr lang="en-GB" baseline="0" dirty="0"/>
          </a:p>
          <a:p>
            <a:r>
              <a:rPr lang="en-GB" baseline="0" dirty="0"/>
              <a:t>For example:  t / r /  </a:t>
            </a:r>
            <a:r>
              <a:rPr lang="en-GB" baseline="0" dirty="0" err="1"/>
              <a:t>ee</a:t>
            </a:r>
            <a:endParaRPr lang="en-GB" baseline="0" dirty="0"/>
          </a:p>
          <a:p>
            <a:endParaRPr lang="en-GB" baseline="0" dirty="0"/>
          </a:p>
          <a:p>
            <a:r>
              <a:rPr lang="en-GB" baseline="0" dirty="0"/>
              <a:t>We teach the children to work from left to right  - identifying each grapheme and saying the  phoneme. Once they have done that they go back and push the phonemes together  to blend the phonemes together to read the word. </a:t>
            </a:r>
          </a:p>
          <a:p>
            <a:endParaRPr lang="en-GB" baseline="0" dirty="0"/>
          </a:p>
          <a:p>
            <a:r>
              <a:rPr lang="en-GB" baseline="0" dirty="0"/>
              <a:t>We want to teach children to recognise the grapheme  quickly so they can blend it rapidly. Once they can do this their reading will become fluent – and less painful! But this really does take a large amount of practise so it is really important that children practise this at home with the books we give them.  </a:t>
            </a:r>
          </a:p>
          <a:p>
            <a:endParaRPr lang="en-GB" baseline="0" dirty="0"/>
          </a:p>
          <a:p>
            <a:endParaRPr lang="en-GB" baseline="0" dirty="0"/>
          </a:p>
          <a:p>
            <a:r>
              <a:rPr lang="en-GB" baseline="0" dirty="0"/>
              <a:t>As children progress in their reading journey they will begin to read longer words made up of multiple syllables – give the example of fun – funny – funniest.</a:t>
            </a:r>
          </a:p>
          <a:p>
            <a:endParaRPr lang="en-GB" baseline="0" dirty="0"/>
          </a:p>
          <a:p>
            <a:r>
              <a:rPr lang="en-GB" baseline="0" dirty="0"/>
              <a:t>We teach these words by ‘chunking’ them into syllables and blending these chunks together. But we are still  identifying the GPCs and blending them together.  </a:t>
            </a:r>
          </a:p>
          <a:p>
            <a:endParaRPr lang="en-GB" baseline="0" dirty="0"/>
          </a:p>
          <a:p>
            <a:r>
              <a:rPr lang="en-GB" baseline="0" dirty="0"/>
              <a:t>This is what we will do as adults  when we come across an unfamiliar word – use the example crepuscular.   How would we read this unfamiliar word? We would chunk it and blend the syllables together. This is why it’s really important to teach children to read using phonics – without this skills to decode the graphemes we would not be able to read unfamiliar words. </a:t>
            </a:r>
          </a:p>
          <a:p>
            <a:endParaRPr lang="en-GB" baseline="0" dirty="0"/>
          </a:p>
          <a:p>
            <a:endParaRPr lang="en-GB" baseline="0" dirty="0"/>
          </a:p>
          <a:p>
            <a:endParaRPr lang="en-GB" baseline="0" dirty="0"/>
          </a:p>
          <a:p>
            <a:endParaRPr lang="en-GB" baseline="0" dirty="0"/>
          </a:p>
        </p:txBody>
      </p:sp>
      <p:sp>
        <p:nvSpPr>
          <p:cNvPr id="4" name="Slide Number Placeholder 3"/>
          <p:cNvSpPr>
            <a:spLocks noGrp="1"/>
          </p:cNvSpPr>
          <p:nvPr>
            <p:ph type="sldNum" sz="quarter" idx="10"/>
          </p:nvPr>
        </p:nvSpPr>
        <p:spPr/>
        <p:txBody>
          <a:bodyPr/>
          <a:lstStyle/>
          <a:p>
            <a:fld id="{A19B1EC7-7EDE-4E0E-B99C-BE8095939C3D}" type="slidenum">
              <a:rPr lang="en-GB" smtClean="0"/>
              <a:t>7</a:t>
            </a:fld>
            <a:endParaRPr lang="en-GB"/>
          </a:p>
        </p:txBody>
      </p:sp>
    </p:spTree>
    <p:extLst>
      <p:ext uri="{BB962C8B-B14F-4D97-AF65-F5344CB8AC3E}">
        <p14:creationId xmlns:p14="http://schemas.microsoft.com/office/powerpoint/2010/main" val="42819245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Watch video of reception learning sound buttons. </a:t>
            </a:r>
          </a:p>
        </p:txBody>
      </p:sp>
      <p:sp>
        <p:nvSpPr>
          <p:cNvPr id="4" name="Slide Number Placeholder 3"/>
          <p:cNvSpPr>
            <a:spLocks noGrp="1"/>
          </p:cNvSpPr>
          <p:nvPr>
            <p:ph type="sldNum" sz="quarter" idx="10"/>
          </p:nvPr>
        </p:nvSpPr>
        <p:spPr/>
        <p:txBody>
          <a:bodyPr/>
          <a:lstStyle/>
          <a:p>
            <a:fld id="{A19B1EC7-7EDE-4E0E-B99C-BE8095939C3D}" type="slidenum">
              <a:rPr lang="en-GB" smtClean="0"/>
              <a:t>8</a:t>
            </a:fld>
            <a:endParaRPr lang="en-GB"/>
          </a:p>
        </p:txBody>
      </p:sp>
    </p:spTree>
    <p:extLst>
      <p:ext uri="{BB962C8B-B14F-4D97-AF65-F5344CB8AC3E}">
        <p14:creationId xmlns:p14="http://schemas.microsoft.com/office/powerpoint/2010/main" val="35249225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baseline="0" dirty="0">
                <a:solidFill>
                  <a:srgbClr val="FF0000"/>
                </a:solidFill>
              </a:rPr>
              <a:t>Show video of reception lesson with year 1 children.  </a:t>
            </a:r>
          </a:p>
          <a:p>
            <a:r>
              <a:rPr lang="en-GB" b="0" u="none" baseline="0" dirty="0">
                <a:solidFill>
                  <a:srgbClr val="FF0000"/>
                </a:solidFill>
              </a:rPr>
              <a:t>1 oral blend</a:t>
            </a:r>
          </a:p>
          <a:p>
            <a:r>
              <a:rPr lang="en-GB" b="0" u="none" baseline="0" dirty="0">
                <a:solidFill>
                  <a:srgbClr val="FF0000"/>
                </a:solidFill>
              </a:rPr>
              <a:t>1 segmenting</a:t>
            </a:r>
          </a:p>
          <a:p>
            <a:endParaRPr lang="en-GB" baseline="0" dirty="0"/>
          </a:p>
        </p:txBody>
      </p:sp>
      <p:sp>
        <p:nvSpPr>
          <p:cNvPr id="4" name="Slide Number Placeholder 3"/>
          <p:cNvSpPr>
            <a:spLocks noGrp="1"/>
          </p:cNvSpPr>
          <p:nvPr>
            <p:ph type="sldNum" sz="quarter" idx="10"/>
          </p:nvPr>
        </p:nvSpPr>
        <p:spPr/>
        <p:txBody>
          <a:bodyPr/>
          <a:lstStyle/>
          <a:p>
            <a:fld id="{A19B1EC7-7EDE-4E0E-B99C-BE8095939C3D}" type="slidenum">
              <a:rPr lang="en-GB" smtClean="0"/>
              <a:t>9</a:t>
            </a:fld>
            <a:endParaRPr lang="en-GB"/>
          </a:p>
        </p:txBody>
      </p:sp>
    </p:spTree>
    <p:extLst>
      <p:ext uri="{BB962C8B-B14F-4D97-AF65-F5344CB8AC3E}">
        <p14:creationId xmlns:p14="http://schemas.microsoft.com/office/powerpoint/2010/main" val="30615778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4B519-7703-2F4C-A298-3BA5FB3ABF25}"/>
              </a:ext>
            </a:extLst>
          </p:cNvPr>
          <p:cNvSpPr>
            <a:spLocks noGrp="1"/>
          </p:cNvSpPr>
          <p:nvPr>
            <p:ph type="ctrTitle"/>
          </p:nvPr>
        </p:nvSpPr>
        <p:spPr>
          <a:xfrm>
            <a:off x="1524000" y="3493971"/>
            <a:ext cx="9144000" cy="1279308"/>
          </a:xfrm>
        </p:spPr>
        <p:txBody>
          <a:bodyPr anchor="b"/>
          <a:lstStyle>
            <a:lvl1pPr algn="l">
              <a:defRPr sz="6000" b="1">
                <a:solidFill>
                  <a:schemeClr val="bg1"/>
                </a:solidFill>
              </a:defRPr>
            </a:lvl1pPr>
          </a:lstStyle>
          <a:p>
            <a:r>
              <a:rPr lang="en-GB"/>
              <a:t>Click to edit Master title style</a:t>
            </a:r>
          </a:p>
        </p:txBody>
      </p:sp>
      <p:sp>
        <p:nvSpPr>
          <p:cNvPr id="3" name="Subtitle 2">
            <a:extLst>
              <a:ext uri="{FF2B5EF4-FFF2-40B4-BE49-F238E27FC236}">
                <a16:creationId xmlns:a16="http://schemas.microsoft.com/office/drawing/2014/main" id="{65BE2704-3796-8E49-B5B8-B793E61A94DF}"/>
              </a:ext>
            </a:extLst>
          </p:cNvPr>
          <p:cNvSpPr>
            <a:spLocks noGrp="1"/>
          </p:cNvSpPr>
          <p:nvPr>
            <p:ph type="subTitle" idx="1"/>
          </p:nvPr>
        </p:nvSpPr>
        <p:spPr>
          <a:xfrm>
            <a:off x="1524000" y="4865355"/>
            <a:ext cx="9144000" cy="784675"/>
          </a:xfrm>
        </p:spPr>
        <p:txBody>
          <a:bodyPr/>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Tree>
    <p:extLst>
      <p:ext uri="{BB962C8B-B14F-4D97-AF65-F5344CB8AC3E}">
        <p14:creationId xmlns:p14="http://schemas.microsoft.com/office/powerpoint/2010/main" val="1229200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E1C70-FECF-1541-BFF2-C99A2E6C153B}"/>
              </a:ext>
            </a:extLst>
          </p:cNvPr>
          <p:cNvSpPr>
            <a:spLocks noGrp="1"/>
          </p:cNvSpPr>
          <p:nvPr>
            <p:ph type="title"/>
          </p:nvPr>
        </p:nvSpPr>
        <p:spPr>
          <a:xfrm>
            <a:off x="1193581" y="1202524"/>
            <a:ext cx="5948364" cy="1020912"/>
          </a:xfrm>
        </p:spPr>
        <p:txBody>
          <a:bodyPr>
            <a:normAutofit/>
          </a:bodyPr>
          <a:lstStyle>
            <a:lvl1pPr>
              <a:defRPr sz="3600" b="1">
                <a:solidFill>
                  <a:schemeClr val="bg1"/>
                </a:solidFill>
              </a:defRPr>
            </a:lvl1pPr>
          </a:lstStyle>
          <a:p>
            <a:r>
              <a:rPr lang="en-GB"/>
              <a:t>Click to edit Master title style</a:t>
            </a:r>
          </a:p>
        </p:txBody>
      </p:sp>
      <p:sp>
        <p:nvSpPr>
          <p:cNvPr id="8" name="Text Placeholder 7">
            <a:extLst>
              <a:ext uri="{FF2B5EF4-FFF2-40B4-BE49-F238E27FC236}">
                <a16:creationId xmlns:a16="http://schemas.microsoft.com/office/drawing/2014/main" id="{29011640-5783-7E47-B237-E4DCDDFA4F2E}"/>
              </a:ext>
            </a:extLst>
          </p:cNvPr>
          <p:cNvSpPr>
            <a:spLocks noGrp="1"/>
          </p:cNvSpPr>
          <p:nvPr>
            <p:ph type="body" sz="quarter" idx="10"/>
          </p:nvPr>
        </p:nvSpPr>
        <p:spPr>
          <a:xfrm>
            <a:off x="1193800" y="2319688"/>
            <a:ext cx="5948363" cy="4042611"/>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366846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E1C70-FECF-1541-BFF2-C99A2E6C153B}"/>
              </a:ext>
            </a:extLst>
          </p:cNvPr>
          <p:cNvSpPr>
            <a:spLocks noGrp="1"/>
          </p:cNvSpPr>
          <p:nvPr>
            <p:ph type="title"/>
          </p:nvPr>
        </p:nvSpPr>
        <p:spPr>
          <a:xfrm>
            <a:off x="4899307" y="1202524"/>
            <a:ext cx="5948364" cy="1020912"/>
          </a:xfrm>
        </p:spPr>
        <p:txBody>
          <a:bodyPr>
            <a:normAutofit/>
          </a:bodyPr>
          <a:lstStyle>
            <a:lvl1pPr>
              <a:defRPr sz="3600" b="1">
                <a:solidFill>
                  <a:schemeClr val="tx1"/>
                </a:solidFill>
              </a:defRPr>
            </a:lvl1pPr>
          </a:lstStyle>
          <a:p>
            <a:r>
              <a:rPr lang="en-GB"/>
              <a:t>Click to edit Master title style</a:t>
            </a:r>
          </a:p>
        </p:txBody>
      </p:sp>
      <p:sp>
        <p:nvSpPr>
          <p:cNvPr id="8" name="Text Placeholder 7">
            <a:extLst>
              <a:ext uri="{FF2B5EF4-FFF2-40B4-BE49-F238E27FC236}">
                <a16:creationId xmlns:a16="http://schemas.microsoft.com/office/drawing/2014/main" id="{29011640-5783-7E47-B237-E4DCDDFA4F2E}"/>
              </a:ext>
            </a:extLst>
          </p:cNvPr>
          <p:cNvSpPr>
            <a:spLocks noGrp="1"/>
          </p:cNvSpPr>
          <p:nvPr>
            <p:ph type="body" sz="quarter" idx="10"/>
          </p:nvPr>
        </p:nvSpPr>
        <p:spPr>
          <a:xfrm>
            <a:off x="4899526" y="2319688"/>
            <a:ext cx="5948363" cy="404261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72982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E1C70-FECF-1541-BFF2-C99A2E6C153B}"/>
              </a:ext>
            </a:extLst>
          </p:cNvPr>
          <p:cNvSpPr>
            <a:spLocks noGrp="1"/>
          </p:cNvSpPr>
          <p:nvPr>
            <p:ph type="title"/>
          </p:nvPr>
        </p:nvSpPr>
        <p:spPr>
          <a:xfrm>
            <a:off x="1193581" y="1202524"/>
            <a:ext cx="5948364" cy="1020912"/>
          </a:xfrm>
        </p:spPr>
        <p:txBody>
          <a:bodyPr>
            <a:normAutofit/>
          </a:bodyPr>
          <a:lstStyle>
            <a:lvl1pPr>
              <a:defRPr sz="3600" b="1">
                <a:solidFill>
                  <a:schemeClr val="bg1"/>
                </a:solidFill>
              </a:defRPr>
            </a:lvl1pPr>
          </a:lstStyle>
          <a:p>
            <a:r>
              <a:rPr lang="en-GB"/>
              <a:t>Click to edit Master title style</a:t>
            </a:r>
          </a:p>
        </p:txBody>
      </p:sp>
      <p:sp>
        <p:nvSpPr>
          <p:cNvPr id="8" name="Text Placeholder 7">
            <a:extLst>
              <a:ext uri="{FF2B5EF4-FFF2-40B4-BE49-F238E27FC236}">
                <a16:creationId xmlns:a16="http://schemas.microsoft.com/office/drawing/2014/main" id="{29011640-5783-7E47-B237-E4DCDDFA4F2E}"/>
              </a:ext>
            </a:extLst>
          </p:cNvPr>
          <p:cNvSpPr>
            <a:spLocks noGrp="1"/>
          </p:cNvSpPr>
          <p:nvPr>
            <p:ph type="body" sz="quarter" idx="10"/>
          </p:nvPr>
        </p:nvSpPr>
        <p:spPr>
          <a:xfrm>
            <a:off x="1193801" y="2723950"/>
            <a:ext cx="4674668" cy="284907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7">
            <a:extLst>
              <a:ext uri="{FF2B5EF4-FFF2-40B4-BE49-F238E27FC236}">
                <a16:creationId xmlns:a16="http://schemas.microsoft.com/office/drawing/2014/main" id="{5B9BF074-DB08-664F-B631-BC607BFA5E5F}"/>
              </a:ext>
            </a:extLst>
          </p:cNvPr>
          <p:cNvSpPr>
            <a:spLocks noGrp="1"/>
          </p:cNvSpPr>
          <p:nvPr>
            <p:ph type="body" sz="quarter" idx="11"/>
          </p:nvPr>
        </p:nvSpPr>
        <p:spPr>
          <a:xfrm>
            <a:off x="6323533" y="2723950"/>
            <a:ext cx="4674668" cy="284907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508623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and Pictur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9011640-5783-7E47-B237-E4DCDDFA4F2E}"/>
              </a:ext>
            </a:extLst>
          </p:cNvPr>
          <p:cNvSpPr>
            <a:spLocks noGrp="1"/>
          </p:cNvSpPr>
          <p:nvPr>
            <p:ph type="body" sz="quarter" idx="10"/>
          </p:nvPr>
        </p:nvSpPr>
        <p:spPr>
          <a:xfrm>
            <a:off x="7276699" y="2743201"/>
            <a:ext cx="3898232" cy="291645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Picture Placeholder 3">
            <a:extLst>
              <a:ext uri="{FF2B5EF4-FFF2-40B4-BE49-F238E27FC236}">
                <a16:creationId xmlns:a16="http://schemas.microsoft.com/office/drawing/2014/main" id="{667C3C00-E953-A84F-BF2D-9986F3649BDE}"/>
              </a:ext>
            </a:extLst>
          </p:cNvPr>
          <p:cNvSpPr>
            <a:spLocks noGrp="1"/>
          </p:cNvSpPr>
          <p:nvPr>
            <p:ph type="pic" sz="quarter" idx="11"/>
          </p:nvPr>
        </p:nvSpPr>
        <p:spPr>
          <a:xfrm>
            <a:off x="1130060" y="1183907"/>
            <a:ext cx="5189091" cy="5082592"/>
          </a:xfrm>
          <a:prstGeom prst="rect">
            <a:avLst/>
          </a:prstGeom>
        </p:spPr>
        <p:txBody>
          <a:bodyPr/>
          <a:lstStyle/>
          <a:p>
            <a:endParaRPr lang="en-GB"/>
          </a:p>
        </p:txBody>
      </p:sp>
    </p:spTree>
    <p:extLst>
      <p:ext uri="{BB962C8B-B14F-4D97-AF65-F5344CB8AC3E}">
        <p14:creationId xmlns:p14="http://schemas.microsoft.com/office/powerpoint/2010/main" val="27456297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nd Pictur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E1C70-FECF-1541-BFF2-C99A2E6C153B}"/>
              </a:ext>
            </a:extLst>
          </p:cNvPr>
          <p:cNvSpPr>
            <a:spLocks noGrp="1"/>
          </p:cNvSpPr>
          <p:nvPr>
            <p:ph type="title"/>
          </p:nvPr>
        </p:nvSpPr>
        <p:spPr>
          <a:xfrm>
            <a:off x="779427" y="1202524"/>
            <a:ext cx="6140919" cy="1020912"/>
          </a:xfrm>
        </p:spPr>
        <p:txBody>
          <a:bodyPr>
            <a:normAutofit/>
          </a:bodyPr>
          <a:lstStyle>
            <a:lvl1pPr>
              <a:defRPr sz="3600" b="1">
                <a:solidFill>
                  <a:schemeClr val="tx1"/>
                </a:solidFill>
              </a:defRPr>
            </a:lvl1pPr>
          </a:lstStyle>
          <a:p>
            <a:r>
              <a:rPr lang="en-GB"/>
              <a:t>Click to edit Master title style</a:t>
            </a:r>
          </a:p>
        </p:txBody>
      </p:sp>
      <p:sp>
        <p:nvSpPr>
          <p:cNvPr id="8" name="Text Placeholder 7">
            <a:extLst>
              <a:ext uri="{FF2B5EF4-FFF2-40B4-BE49-F238E27FC236}">
                <a16:creationId xmlns:a16="http://schemas.microsoft.com/office/drawing/2014/main" id="{29011640-5783-7E47-B237-E4DCDDFA4F2E}"/>
              </a:ext>
            </a:extLst>
          </p:cNvPr>
          <p:cNvSpPr>
            <a:spLocks noGrp="1"/>
          </p:cNvSpPr>
          <p:nvPr>
            <p:ph type="body" sz="quarter" idx="10"/>
          </p:nvPr>
        </p:nvSpPr>
        <p:spPr>
          <a:xfrm>
            <a:off x="779647" y="2319688"/>
            <a:ext cx="6140918" cy="404261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Picture Placeholder 3">
            <a:extLst>
              <a:ext uri="{FF2B5EF4-FFF2-40B4-BE49-F238E27FC236}">
                <a16:creationId xmlns:a16="http://schemas.microsoft.com/office/drawing/2014/main" id="{AD0C776C-423F-A140-BA54-A1738FF96092}"/>
              </a:ext>
            </a:extLst>
          </p:cNvPr>
          <p:cNvSpPr>
            <a:spLocks noGrp="1"/>
          </p:cNvSpPr>
          <p:nvPr>
            <p:ph type="pic" sz="quarter" idx="11"/>
          </p:nvPr>
        </p:nvSpPr>
        <p:spPr>
          <a:xfrm>
            <a:off x="8210550" y="2868613"/>
            <a:ext cx="3494088" cy="3330575"/>
          </a:xfrm>
          <a:prstGeom prst="roundRect">
            <a:avLst/>
          </a:prstGeom>
        </p:spPr>
        <p:txBody>
          <a:bodyPr/>
          <a:lstStyle/>
          <a:p>
            <a:endParaRPr lang="en-GB"/>
          </a:p>
        </p:txBody>
      </p:sp>
    </p:spTree>
    <p:extLst>
      <p:ext uri="{BB962C8B-B14F-4D97-AF65-F5344CB8AC3E}">
        <p14:creationId xmlns:p14="http://schemas.microsoft.com/office/powerpoint/2010/main" val="2788816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67C3C00-E953-A84F-BF2D-9986F3649BDE}"/>
              </a:ext>
            </a:extLst>
          </p:cNvPr>
          <p:cNvSpPr>
            <a:spLocks noGrp="1"/>
          </p:cNvSpPr>
          <p:nvPr>
            <p:ph type="pic" sz="quarter" idx="11"/>
          </p:nvPr>
        </p:nvSpPr>
        <p:spPr>
          <a:xfrm>
            <a:off x="1380318" y="2492943"/>
            <a:ext cx="2604541" cy="2656573"/>
          </a:xfrm>
          <a:prstGeom prst="rect">
            <a:avLst/>
          </a:prstGeom>
        </p:spPr>
        <p:txBody>
          <a:bodyPr/>
          <a:lstStyle/>
          <a:p>
            <a:endParaRPr lang="en-GB"/>
          </a:p>
        </p:txBody>
      </p:sp>
      <p:sp>
        <p:nvSpPr>
          <p:cNvPr id="5" name="Picture Placeholder 3">
            <a:extLst>
              <a:ext uri="{FF2B5EF4-FFF2-40B4-BE49-F238E27FC236}">
                <a16:creationId xmlns:a16="http://schemas.microsoft.com/office/drawing/2014/main" id="{03D95C8F-F4B9-3945-B554-88681BB1373B}"/>
              </a:ext>
            </a:extLst>
          </p:cNvPr>
          <p:cNvSpPr>
            <a:spLocks noGrp="1"/>
          </p:cNvSpPr>
          <p:nvPr>
            <p:ph type="pic" sz="quarter" idx="12"/>
          </p:nvPr>
        </p:nvSpPr>
        <p:spPr>
          <a:xfrm>
            <a:off x="4960916" y="2492942"/>
            <a:ext cx="2604541" cy="2656573"/>
          </a:xfrm>
          <a:prstGeom prst="rect">
            <a:avLst/>
          </a:prstGeom>
        </p:spPr>
        <p:txBody>
          <a:bodyPr/>
          <a:lstStyle/>
          <a:p>
            <a:endParaRPr lang="en-GB"/>
          </a:p>
        </p:txBody>
      </p:sp>
      <p:sp>
        <p:nvSpPr>
          <p:cNvPr id="6" name="Picture Placeholder 3">
            <a:extLst>
              <a:ext uri="{FF2B5EF4-FFF2-40B4-BE49-F238E27FC236}">
                <a16:creationId xmlns:a16="http://schemas.microsoft.com/office/drawing/2014/main" id="{3498DA54-36BC-DD44-9957-C6135C1F566B}"/>
              </a:ext>
            </a:extLst>
          </p:cNvPr>
          <p:cNvSpPr>
            <a:spLocks noGrp="1"/>
          </p:cNvSpPr>
          <p:nvPr>
            <p:ph type="pic" sz="quarter" idx="13"/>
          </p:nvPr>
        </p:nvSpPr>
        <p:spPr>
          <a:xfrm>
            <a:off x="8541514" y="2492942"/>
            <a:ext cx="2604541" cy="2656573"/>
          </a:xfrm>
          <a:prstGeom prst="rect">
            <a:avLst/>
          </a:prstGeom>
        </p:spPr>
        <p:txBody>
          <a:bodyPr/>
          <a:lstStyle/>
          <a:p>
            <a:endParaRPr lang="en-GB"/>
          </a:p>
        </p:txBody>
      </p:sp>
      <p:sp>
        <p:nvSpPr>
          <p:cNvPr id="7" name="Title 1">
            <a:extLst>
              <a:ext uri="{FF2B5EF4-FFF2-40B4-BE49-F238E27FC236}">
                <a16:creationId xmlns:a16="http://schemas.microsoft.com/office/drawing/2014/main" id="{D8EBF489-F970-DB47-8F5A-A318ACDE6C89}"/>
              </a:ext>
            </a:extLst>
          </p:cNvPr>
          <p:cNvSpPr>
            <a:spLocks noGrp="1"/>
          </p:cNvSpPr>
          <p:nvPr>
            <p:ph type="title"/>
          </p:nvPr>
        </p:nvSpPr>
        <p:spPr>
          <a:xfrm>
            <a:off x="1193581" y="687572"/>
            <a:ext cx="5948364" cy="1020912"/>
          </a:xfrm>
        </p:spPr>
        <p:txBody>
          <a:bodyPr>
            <a:normAutofit/>
          </a:bodyPr>
          <a:lstStyle>
            <a:lvl1pPr>
              <a:defRPr sz="3600" b="1">
                <a:solidFill>
                  <a:schemeClr val="bg1"/>
                </a:solidFill>
              </a:defRPr>
            </a:lvl1pPr>
          </a:lstStyle>
          <a:p>
            <a:r>
              <a:rPr lang="en-GB"/>
              <a:t>Click to edit Master title style</a:t>
            </a:r>
          </a:p>
        </p:txBody>
      </p:sp>
    </p:spTree>
    <p:extLst>
      <p:ext uri="{BB962C8B-B14F-4D97-AF65-F5344CB8AC3E}">
        <p14:creationId xmlns:p14="http://schemas.microsoft.com/office/powerpoint/2010/main" val="3898587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hite background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2345498-57C4-ED43-97F0-DA73C64CA282}"/>
              </a:ext>
            </a:extLst>
          </p:cNvPr>
          <p:cNvSpPr>
            <a:spLocks noGrp="1"/>
          </p:cNvSpPr>
          <p:nvPr>
            <p:ph type="title"/>
          </p:nvPr>
        </p:nvSpPr>
        <p:spPr>
          <a:xfrm>
            <a:off x="1193581" y="687572"/>
            <a:ext cx="5948364" cy="1020912"/>
          </a:xfrm>
        </p:spPr>
        <p:txBody>
          <a:bodyPr>
            <a:normAutofit/>
          </a:bodyPr>
          <a:lstStyle>
            <a:lvl1pPr>
              <a:defRPr sz="3600" b="1">
                <a:solidFill>
                  <a:schemeClr val="tx1"/>
                </a:solidFill>
              </a:defRPr>
            </a:lvl1pPr>
          </a:lstStyle>
          <a:p>
            <a:r>
              <a:rPr lang="en-GB"/>
              <a:t>Click to edit Master title style</a:t>
            </a:r>
          </a:p>
        </p:txBody>
      </p:sp>
      <p:sp>
        <p:nvSpPr>
          <p:cNvPr id="7" name="Text Placeholder 7">
            <a:extLst>
              <a:ext uri="{FF2B5EF4-FFF2-40B4-BE49-F238E27FC236}">
                <a16:creationId xmlns:a16="http://schemas.microsoft.com/office/drawing/2014/main" id="{B613791D-4616-2C44-99C0-11011BD1DF96}"/>
              </a:ext>
            </a:extLst>
          </p:cNvPr>
          <p:cNvSpPr>
            <a:spLocks noGrp="1"/>
          </p:cNvSpPr>
          <p:nvPr>
            <p:ph type="body" sz="quarter" idx="13"/>
          </p:nvPr>
        </p:nvSpPr>
        <p:spPr>
          <a:xfrm>
            <a:off x="1193801" y="2723950"/>
            <a:ext cx="4674668" cy="284907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Text Placeholder 7">
            <a:extLst>
              <a:ext uri="{FF2B5EF4-FFF2-40B4-BE49-F238E27FC236}">
                <a16:creationId xmlns:a16="http://schemas.microsoft.com/office/drawing/2014/main" id="{2CFE9963-7A0D-1D4D-A970-0E810656162E}"/>
              </a:ext>
            </a:extLst>
          </p:cNvPr>
          <p:cNvSpPr>
            <a:spLocks noGrp="1"/>
          </p:cNvSpPr>
          <p:nvPr>
            <p:ph type="body" sz="quarter" idx="14"/>
          </p:nvPr>
        </p:nvSpPr>
        <p:spPr>
          <a:xfrm>
            <a:off x="6323533" y="2723950"/>
            <a:ext cx="4674668" cy="284907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614336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hite background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2345498-57C4-ED43-97F0-DA73C64CA282}"/>
              </a:ext>
            </a:extLst>
          </p:cNvPr>
          <p:cNvSpPr>
            <a:spLocks noGrp="1"/>
          </p:cNvSpPr>
          <p:nvPr>
            <p:ph type="title"/>
          </p:nvPr>
        </p:nvSpPr>
        <p:spPr>
          <a:xfrm>
            <a:off x="1193581" y="687572"/>
            <a:ext cx="5948364" cy="1020912"/>
          </a:xfrm>
        </p:spPr>
        <p:txBody>
          <a:bodyPr>
            <a:normAutofit/>
          </a:bodyPr>
          <a:lstStyle>
            <a:lvl1pPr>
              <a:defRPr sz="3600" b="1">
                <a:solidFill>
                  <a:schemeClr val="tx1"/>
                </a:solidFill>
              </a:defRPr>
            </a:lvl1pPr>
          </a:lstStyle>
          <a:p>
            <a:r>
              <a:rPr lang="en-GB"/>
              <a:t>Click to edit Master title style</a:t>
            </a:r>
          </a:p>
        </p:txBody>
      </p:sp>
      <p:sp>
        <p:nvSpPr>
          <p:cNvPr id="7" name="Text Placeholder 7">
            <a:extLst>
              <a:ext uri="{FF2B5EF4-FFF2-40B4-BE49-F238E27FC236}">
                <a16:creationId xmlns:a16="http://schemas.microsoft.com/office/drawing/2014/main" id="{B613791D-4616-2C44-99C0-11011BD1DF96}"/>
              </a:ext>
            </a:extLst>
          </p:cNvPr>
          <p:cNvSpPr>
            <a:spLocks noGrp="1"/>
          </p:cNvSpPr>
          <p:nvPr>
            <p:ph type="body" sz="quarter" idx="13"/>
          </p:nvPr>
        </p:nvSpPr>
        <p:spPr>
          <a:xfrm>
            <a:off x="1193801" y="2723950"/>
            <a:ext cx="4674668" cy="335557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Text Placeholder 7">
            <a:extLst>
              <a:ext uri="{FF2B5EF4-FFF2-40B4-BE49-F238E27FC236}">
                <a16:creationId xmlns:a16="http://schemas.microsoft.com/office/drawing/2014/main" id="{2CFE9963-7A0D-1D4D-A970-0E810656162E}"/>
              </a:ext>
            </a:extLst>
          </p:cNvPr>
          <p:cNvSpPr>
            <a:spLocks noGrp="1"/>
          </p:cNvSpPr>
          <p:nvPr>
            <p:ph type="body" sz="quarter" idx="14"/>
          </p:nvPr>
        </p:nvSpPr>
        <p:spPr>
          <a:xfrm>
            <a:off x="6323533" y="2723950"/>
            <a:ext cx="4674668" cy="335557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40882897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0197B4-C810-0546-9849-2F24615767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4BCBFBB2-FDAE-5547-86C5-4175823CA5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4B8998C-13A6-4046-85A9-8A445A00BA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oter Placeholder 4">
            <a:extLst>
              <a:ext uri="{FF2B5EF4-FFF2-40B4-BE49-F238E27FC236}">
                <a16:creationId xmlns:a16="http://schemas.microsoft.com/office/drawing/2014/main" id="{908ACA81-607D-204F-9FF6-28F99998AC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1CF7EB1-5DBB-7F4B-95E5-1B6CF5067E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879458-1A82-DB41-B168-0F2710236168}" type="slidenum">
              <a:rPr lang="en-GB" smtClean="0"/>
              <a:t>‹#›</a:t>
            </a:fld>
            <a:endParaRPr lang="en-GB"/>
          </a:p>
        </p:txBody>
      </p:sp>
    </p:spTree>
    <p:extLst>
      <p:ext uri="{BB962C8B-B14F-4D97-AF65-F5344CB8AC3E}">
        <p14:creationId xmlns:p14="http://schemas.microsoft.com/office/powerpoint/2010/main" val="23451877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53" r:id="rId5"/>
    <p:sldLayoutId id="2147483652" r:id="rId6"/>
    <p:sldLayoutId id="2147483654" r:id="rId7"/>
    <p:sldLayoutId id="2147483656" r:id="rId8"/>
    <p:sldLayoutId id="2147483657" r:id="rId9"/>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5A8F0-D3AC-1C4C-9118-C19B88BE9B21}"/>
              </a:ext>
            </a:extLst>
          </p:cNvPr>
          <p:cNvSpPr>
            <a:spLocks noGrp="1"/>
          </p:cNvSpPr>
          <p:nvPr>
            <p:ph type="ctrTitle"/>
          </p:nvPr>
        </p:nvSpPr>
        <p:spPr>
          <a:xfrm>
            <a:off x="1466491" y="3694555"/>
            <a:ext cx="10441729" cy="1279308"/>
          </a:xfrm>
        </p:spPr>
        <p:txBody>
          <a:bodyPr>
            <a:normAutofit fontScale="90000"/>
          </a:bodyPr>
          <a:lstStyle/>
          <a:p>
            <a:r>
              <a:rPr lang="en-GB" dirty="0"/>
              <a:t>Parent/ Carer Introduction to Phonics and Early Reading</a:t>
            </a:r>
          </a:p>
        </p:txBody>
      </p:sp>
      <p:sp>
        <p:nvSpPr>
          <p:cNvPr id="3" name="Subtitle 2">
            <a:extLst>
              <a:ext uri="{FF2B5EF4-FFF2-40B4-BE49-F238E27FC236}">
                <a16:creationId xmlns:a16="http://schemas.microsoft.com/office/drawing/2014/main" id="{C4955A50-486D-D549-BE83-6AF390114FAB}"/>
              </a:ext>
            </a:extLst>
          </p:cNvPr>
          <p:cNvSpPr>
            <a:spLocks noGrp="1"/>
          </p:cNvSpPr>
          <p:nvPr>
            <p:ph type="subTitle" idx="1"/>
          </p:nvPr>
        </p:nvSpPr>
        <p:spPr>
          <a:xfrm>
            <a:off x="1576552" y="5131518"/>
            <a:ext cx="9144000" cy="784675"/>
          </a:xfrm>
        </p:spPr>
        <p:txBody>
          <a:bodyPr vert="horz" lIns="91440" tIns="45720" rIns="91440" bIns="45720" rtlCol="0" anchor="t">
            <a:normAutofit fontScale="47500" lnSpcReduction="20000"/>
          </a:bodyPr>
          <a:lstStyle/>
          <a:p>
            <a:r>
              <a:rPr lang="en-GB" sz="12800" dirty="0"/>
              <a:t>2025-26</a:t>
            </a:r>
            <a:endParaRPr lang="en-GB" sz="12800" dirty="0">
              <a:cs typeface="Calibri"/>
            </a:endParaRPr>
          </a:p>
          <a:p>
            <a:endParaRPr lang="en-GB" dirty="0">
              <a:cs typeface="Calibri"/>
            </a:endParaRPr>
          </a:p>
        </p:txBody>
      </p:sp>
    </p:spTree>
    <p:extLst>
      <p:ext uri="{BB962C8B-B14F-4D97-AF65-F5344CB8AC3E}">
        <p14:creationId xmlns:p14="http://schemas.microsoft.com/office/powerpoint/2010/main" val="15328107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2ADD6-7DA1-BA47-8087-9273DCB1ABA5}"/>
              </a:ext>
            </a:extLst>
          </p:cNvPr>
          <p:cNvSpPr>
            <a:spLocks noGrp="1"/>
          </p:cNvSpPr>
          <p:nvPr>
            <p:ph type="title"/>
          </p:nvPr>
        </p:nvSpPr>
        <p:spPr>
          <a:xfrm>
            <a:off x="279206" y="120600"/>
            <a:ext cx="6578319" cy="1020912"/>
          </a:xfrm>
        </p:spPr>
        <p:txBody>
          <a:bodyPr>
            <a:normAutofit/>
          </a:bodyPr>
          <a:lstStyle/>
          <a:p>
            <a:r>
              <a:rPr lang="en-GB" sz="4400" dirty="0"/>
              <a:t>Tricky Words CEW</a:t>
            </a:r>
          </a:p>
        </p:txBody>
      </p:sp>
      <p:sp>
        <p:nvSpPr>
          <p:cNvPr id="3" name="Text Placeholder 2">
            <a:extLst>
              <a:ext uri="{FF2B5EF4-FFF2-40B4-BE49-F238E27FC236}">
                <a16:creationId xmlns:a16="http://schemas.microsoft.com/office/drawing/2014/main" id="{70098019-A5B7-8749-8686-60BCFC73031A}"/>
              </a:ext>
            </a:extLst>
          </p:cNvPr>
          <p:cNvSpPr>
            <a:spLocks noGrp="1"/>
          </p:cNvSpPr>
          <p:nvPr>
            <p:ph type="body" sz="quarter" idx="10"/>
          </p:nvPr>
        </p:nvSpPr>
        <p:spPr>
          <a:xfrm>
            <a:off x="350778" y="1067852"/>
            <a:ext cx="6980153" cy="5608552"/>
          </a:xfrm>
        </p:spPr>
        <p:txBody>
          <a:bodyPr>
            <a:noAutofit/>
          </a:bodyPr>
          <a:lstStyle/>
          <a:p>
            <a:endParaRPr lang="en-GB" dirty="0"/>
          </a:p>
          <a:p>
            <a:r>
              <a:rPr lang="en-GB" sz="4400" dirty="0"/>
              <a:t>Words that you ‘just have to know’ through on-sight recognition</a:t>
            </a:r>
          </a:p>
          <a:p>
            <a:r>
              <a:rPr lang="en-GB" sz="4400" dirty="0"/>
              <a:t>Daily practise </a:t>
            </a:r>
          </a:p>
          <a:p>
            <a:pPr marL="0" indent="0">
              <a:buNone/>
            </a:pPr>
            <a:endParaRPr lang="en-GB" dirty="0"/>
          </a:p>
          <a:p>
            <a:pPr marL="0" indent="0">
              <a:buNone/>
            </a:pPr>
            <a:r>
              <a:rPr lang="en-GB" sz="4400" dirty="0">
                <a:solidFill>
                  <a:srgbClr val="C00000"/>
                </a:solidFill>
              </a:rPr>
              <a:t>said		people		again		</a:t>
            </a:r>
          </a:p>
          <a:p>
            <a:pPr marL="0" indent="0">
              <a:buNone/>
            </a:pPr>
            <a:r>
              <a:rPr lang="en-GB" sz="4400" dirty="0">
                <a:solidFill>
                  <a:srgbClr val="C00000"/>
                </a:solidFill>
              </a:rPr>
              <a:t>I		the</a:t>
            </a:r>
          </a:p>
        </p:txBody>
      </p:sp>
      <p:pic>
        <p:nvPicPr>
          <p:cNvPr id="7" name="Picture 5" descr="A picture containing text, person, indoor, dish&#10;&#10;Description automatically generated">
            <a:extLst>
              <a:ext uri="{FF2B5EF4-FFF2-40B4-BE49-F238E27FC236}">
                <a16:creationId xmlns:a16="http://schemas.microsoft.com/office/drawing/2014/main" id="{E941B672-F515-4A98-933A-6AFC416A18DC}"/>
              </a:ext>
            </a:extLst>
          </p:cNvPr>
          <p:cNvPicPr>
            <a:picLocks noGrp="1" noChangeAspect="1"/>
          </p:cNvPicPr>
          <p:nvPr>
            <p:ph type="pic" sz="quarter" idx="11"/>
          </p:nvPr>
        </p:nvPicPr>
        <p:blipFill rotWithShape="1">
          <a:blip r:embed="rId3"/>
          <a:srcRect l="11569" r="11569"/>
          <a:stretch/>
        </p:blipFill>
        <p:spPr>
          <a:xfrm>
            <a:off x="8195712" y="2490687"/>
            <a:ext cx="3514923" cy="27644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943987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2ADD6-7DA1-BA47-8087-9273DCB1ABA5}"/>
              </a:ext>
            </a:extLst>
          </p:cNvPr>
          <p:cNvSpPr>
            <a:spLocks noGrp="1"/>
          </p:cNvSpPr>
          <p:nvPr>
            <p:ph type="title"/>
          </p:nvPr>
        </p:nvSpPr>
        <p:spPr>
          <a:xfrm>
            <a:off x="279206" y="120600"/>
            <a:ext cx="6578319" cy="1020912"/>
          </a:xfrm>
        </p:spPr>
        <p:txBody>
          <a:bodyPr>
            <a:normAutofit/>
          </a:bodyPr>
          <a:lstStyle/>
          <a:p>
            <a:r>
              <a:rPr lang="en-GB" sz="4400" dirty="0"/>
              <a:t>Useful Websites</a:t>
            </a:r>
          </a:p>
        </p:txBody>
      </p:sp>
      <p:sp>
        <p:nvSpPr>
          <p:cNvPr id="3" name="Text Placeholder 2">
            <a:extLst>
              <a:ext uri="{FF2B5EF4-FFF2-40B4-BE49-F238E27FC236}">
                <a16:creationId xmlns:a16="http://schemas.microsoft.com/office/drawing/2014/main" id="{70098019-A5B7-8749-8686-60BCFC73031A}"/>
              </a:ext>
            </a:extLst>
          </p:cNvPr>
          <p:cNvSpPr>
            <a:spLocks noGrp="1"/>
          </p:cNvSpPr>
          <p:nvPr>
            <p:ph type="body" sz="quarter" idx="10"/>
          </p:nvPr>
        </p:nvSpPr>
        <p:spPr>
          <a:xfrm>
            <a:off x="350778" y="1067852"/>
            <a:ext cx="6980153" cy="5608552"/>
          </a:xfrm>
        </p:spPr>
        <p:txBody>
          <a:bodyPr>
            <a:noAutofit/>
          </a:bodyPr>
          <a:lstStyle/>
          <a:p>
            <a:r>
              <a:rPr lang="en-GB" sz="4400" dirty="0">
                <a:solidFill>
                  <a:srgbClr val="002060"/>
                </a:solidFill>
              </a:rPr>
              <a:t>Phonics Play</a:t>
            </a:r>
          </a:p>
          <a:p>
            <a:r>
              <a:rPr lang="en-GB" sz="4400" dirty="0">
                <a:solidFill>
                  <a:srgbClr val="002060"/>
                </a:solidFill>
              </a:rPr>
              <a:t>ictgames.com</a:t>
            </a:r>
          </a:p>
          <a:p>
            <a:r>
              <a:rPr lang="en-GB" sz="4400" dirty="0">
                <a:solidFill>
                  <a:srgbClr val="002060"/>
                </a:solidFill>
              </a:rPr>
              <a:t>Letters &amp; Sounds</a:t>
            </a:r>
          </a:p>
          <a:p>
            <a:r>
              <a:rPr lang="en-GB" sz="4400" dirty="0" err="1">
                <a:solidFill>
                  <a:srgbClr val="002060"/>
                </a:solidFill>
              </a:rPr>
              <a:t>Cbeebies</a:t>
            </a:r>
            <a:r>
              <a:rPr lang="en-GB" sz="4400" dirty="0">
                <a:solidFill>
                  <a:srgbClr val="002060"/>
                </a:solidFill>
              </a:rPr>
              <a:t> </a:t>
            </a:r>
            <a:r>
              <a:rPr lang="en-GB" sz="4400" dirty="0" err="1">
                <a:solidFill>
                  <a:srgbClr val="002060"/>
                </a:solidFill>
              </a:rPr>
              <a:t>Alphablocks</a:t>
            </a:r>
            <a:endParaRPr lang="en-GB" sz="4400" dirty="0">
              <a:solidFill>
                <a:srgbClr val="002060"/>
              </a:solidFill>
            </a:endParaRPr>
          </a:p>
          <a:p>
            <a:r>
              <a:rPr lang="en-GB" sz="4400" dirty="0">
                <a:solidFill>
                  <a:srgbClr val="002060"/>
                </a:solidFill>
              </a:rPr>
              <a:t>Mr Thorne Does Phonics</a:t>
            </a:r>
          </a:p>
        </p:txBody>
      </p:sp>
      <p:pic>
        <p:nvPicPr>
          <p:cNvPr id="7" name="Picture 5" descr="A picture containing text, person, indoor, dish&#10;&#10;Description automatically generated">
            <a:extLst>
              <a:ext uri="{FF2B5EF4-FFF2-40B4-BE49-F238E27FC236}">
                <a16:creationId xmlns:a16="http://schemas.microsoft.com/office/drawing/2014/main" id="{E941B672-F515-4A98-933A-6AFC416A18DC}"/>
              </a:ext>
            </a:extLst>
          </p:cNvPr>
          <p:cNvPicPr>
            <a:picLocks noGrp="1" noChangeAspect="1"/>
          </p:cNvPicPr>
          <p:nvPr>
            <p:ph type="pic" sz="quarter" idx="11"/>
          </p:nvPr>
        </p:nvPicPr>
        <p:blipFill rotWithShape="1">
          <a:blip r:embed="rId3"/>
          <a:srcRect l="11569" r="11569"/>
          <a:stretch/>
        </p:blipFill>
        <p:spPr>
          <a:xfrm>
            <a:off x="8195712" y="2490687"/>
            <a:ext cx="3514923" cy="27644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728081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19DA0-F9B9-7B47-A424-6749E5A68AD2}"/>
              </a:ext>
            </a:extLst>
          </p:cNvPr>
          <p:cNvSpPr>
            <a:spLocks noGrp="1"/>
          </p:cNvSpPr>
          <p:nvPr>
            <p:ph type="title"/>
          </p:nvPr>
        </p:nvSpPr>
        <p:spPr>
          <a:xfrm>
            <a:off x="4899526" y="965199"/>
            <a:ext cx="5948364" cy="1020912"/>
          </a:xfrm>
        </p:spPr>
        <p:txBody>
          <a:bodyPr>
            <a:normAutofit/>
          </a:bodyPr>
          <a:lstStyle/>
          <a:p>
            <a:r>
              <a:rPr lang="en-GB" sz="4400" dirty="0"/>
              <a:t>Reading at home </a:t>
            </a:r>
          </a:p>
        </p:txBody>
      </p:sp>
      <p:sp>
        <p:nvSpPr>
          <p:cNvPr id="3" name="Text Placeholder 2">
            <a:extLst>
              <a:ext uri="{FF2B5EF4-FFF2-40B4-BE49-F238E27FC236}">
                <a16:creationId xmlns:a16="http://schemas.microsoft.com/office/drawing/2014/main" id="{73B6DAC9-F4AF-7346-8C79-879ED044AC1A}"/>
              </a:ext>
            </a:extLst>
          </p:cNvPr>
          <p:cNvSpPr>
            <a:spLocks noGrp="1"/>
          </p:cNvSpPr>
          <p:nvPr>
            <p:ph type="body" sz="quarter" idx="10"/>
          </p:nvPr>
        </p:nvSpPr>
        <p:spPr>
          <a:xfrm>
            <a:off x="4899526" y="1851136"/>
            <a:ext cx="6108175" cy="5006864"/>
          </a:xfrm>
        </p:spPr>
        <p:txBody>
          <a:bodyPr vert="horz" lIns="91440" tIns="45720" rIns="91440" bIns="45720" rtlCol="0" anchor="t">
            <a:normAutofit lnSpcReduction="10000"/>
          </a:bodyPr>
          <a:lstStyle/>
          <a:p>
            <a:r>
              <a:rPr lang="en-GB" dirty="0"/>
              <a:t>5 – 10 minutes working up to 20 </a:t>
            </a:r>
            <a:r>
              <a:rPr lang="en-GB" dirty="0" err="1"/>
              <a:t>mins</a:t>
            </a:r>
            <a:r>
              <a:rPr lang="en-GB" dirty="0"/>
              <a:t> by year 2</a:t>
            </a:r>
          </a:p>
          <a:p>
            <a:r>
              <a:rPr lang="en-GB" dirty="0"/>
              <a:t>Choose a time that works for you</a:t>
            </a:r>
          </a:p>
          <a:p>
            <a:r>
              <a:rPr lang="en-GB" dirty="0"/>
              <a:t>Be positive and celebrate successes</a:t>
            </a:r>
          </a:p>
          <a:p>
            <a:r>
              <a:rPr lang="en-GB" dirty="0"/>
              <a:t>Encourage them to point to the graphemes (see it/sound it/ say it)</a:t>
            </a:r>
          </a:p>
          <a:p>
            <a:r>
              <a:rPr lang="en-GB" dirty="0"/>
              <a:t>Encourage them to say the sounds and blend them together </a:t>
            </a:r>
          </a:p>
          <a:p>
            <a:r>
              <a:rPr lang="en-GB" dirty="0"/>
              <a:t>Be patient and let them try and work it out </a:t>
            </a:r>
          </a:p>
          <a:p>
            <a:r>
              <a:rPr lang="en-GB" dirty="0"/>
              <a:t>Read common exception words by sight</a:t>
            </a:r>
          </a:p>
          <a:p>
            <a:endParaRPr lang="en-GB" dirty="0"/>
          </a:p>
        </p:txBody>
      </p:sp>
      <p:pic>
        <p:nvPicPr>
          <p:cNvPr id="4" name="Picture 3" descr="A picture containing text, bunch, different, posing&#10;&#10;Description automatically generated">
            <a:extLst>
              <a:ext uri="{FF2B5EF4-FFF2-40B4-BE49-F238E27FC236}">
                <a16:creationId xmlns:a16="http://schemas.microsoft.com/office/drawing/2014/main" id="{DB560156-77E5-4E5C-B5A1-99BC87C7C5F4}"/>
              </a:ext>
            </a:extLst>
          </p:cNvPr>
          <p:cNvPicPr>
            <a:picLocks noChangeAspect="1"/>
          </p:cNvPicPr>
          <p:nvPr/>
        </p:nvPicPr>
        <p:blipFill rotWithShape="1">
          <a:blip r:embed="rId3"/>
          <a:srcRect t="9859" b="9859"/>
          <a:stretch/>
        </p:blipFill>
        <p:spPr>
          <a:xfrm>
            <a:off x="314590" y="1986111"/>
            <a:ext cx="3879037" cy="41077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554088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2ADD6-7DA1-BA47-8087-9273DCB1ABA5}"/>
              </a:ext>
            </a:extLst>
          </p:cNvPr>
          <p:cNvSpPr>
            <a:spLocks noGrp="1"/>
          </p:cNvSpPr>
          <p:nvPr>
            <p:ph type="title"/>
          </p:nvPr>
        </p:nvSpPr>
        <p:spPr>
          <a:xfrm>
            <a:off x="139603" y="511488"/>
            <a:ext cx="6578319" cy="1020912"/>
          </a:xfrm>
        </p:spPr>
        <p:txBody>
          <a:bodyPr>
            <a:normAutofit/>
          </a:bodyPr>
          <a:lstStyle/>
          <a:p>
            <a:r>
              <a:rPr lang="en-GB" sz="4400" dirty="0"/>
              <a:t>Reading with your child  </a:t>
            </a:r>
          </a:p>
        </p:txBody>
      </p:sp>
      <p:sp>
        <p:nvSpPr>
          <p:cNvPr id="3" name="Text Placeholder 2">
            <a:extLst>
              <a:ext uri="{FF2B5EF4-FFF2-40B4-BE49-F238E27FC236}">
                <a16:creationId xmlns:a16="http://schemas.microsoft.com/office/drawing/2014/main" id="{70098019-A5B7-8749-8686-60BCFC73031A}"/>
              </a:ext>
            </a:extLst>
          </p:cNvPr>
          <p:cNvSpPr>
            <a:spLocks noGrp="1"/>
          </p:cNvSpPr>
          <p:nvPr>
            <p:ph type="body" sz="quarter" idx="10"/>
          </p:nvPr>
        </p:nvSpPr>
        <p:spPr>
          <a:xfrm>
            <a:off x="383908" y="1249448"/>
            <a:ext cx="6980153" cy="5608552"/>
          </a:xfrm>
        </p:spPr>
        <p:txBody>
          <a:bodyPr>
            <a:normAutofit/>
          </a:bodyPr>
          <a:lstStyle/>
          <a:p>
            <a:pPr marL="0" indent="0">
              <a:buNone/>
            </a:pPr>
            <a:endParaRPr lang="en-GB"/>
          </a:p>
          <a:p>
            <a:pPr marL="0" indent="0">
              <a:buNone/>
            </a:pPr>
            <a:endParaRPr lang="en-GB"/>
          </a:p>
        </p:txBody>
      </p:sp>
      <p:sp>
        <p:nvSpPr>
          <p:cNvPr id="6" name="Text Placeholder 2">
            <a:extLst>
              <a:ext uri="{FF2B5EF4-FFF2-40B4-BE49-F238E27FC236}">
                <a16:creationId xmlns:a16="http://schemas.microsoft.com/office/drawing/2014/main" id="{73B6DAC9-F4AF-7346-8C79-879ED044AC1A}"/>
              </a:ext>
            </a:extLst>
          </p:cNvPr>
          <p:cNvSpPr txBox="1">
            <a:spLocks/>
          </p:cNvSpPr>
          <p:nvPr/>
        </p:nvSpPr>
        <p:spPr>
          <a:xfrm>
            <a:off x="374674" y="1550292"/>
            <a:ext cx="6845933" cy="500686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p:txBody>
      </p:sp>
      <p:sp>
        <p:nvSpPr>
          <p:cNvPr id="4" name="TextBox 3"/>
          <p:cNvSpPr txBox="1"/>
          <p:nvPr/>
        </p:nvSpPr>
        <p:spPr>
          <a:xfrm>
            <a:off x="262760" y="1702676"/>
            <a:ext cx="6957848" cy="4678204"/>
          </a:xfrm>
          <a:prstGeom prst="rect">
            <a:avLst/>
          </a:prstGeom>
          <a:noFill/>
        </p:spPr>
        <p:txBody>
          <a:bodyPr wrap="square" rtlCol="0">
            <a:spAutoFit/>
          </a:bodyPr>
          <a:lstStyle/>
          <a:p>
            <a:pPr marL="457200" indent="-457200">
              <a:buFont typeface="Arial" panose="020B0604020202020204" pitchFamily="34" charset="0"/>
              <a:buChar char="•"/>
            </a:pPr>
            <a:r>
              <a:rPr lang="en-GB" sz="2800" dirty="0"/>
              <a:t>Continue to read to your child.</a:t>
            </a:r>
          </a:p>
          <a:p>
            <a:pPr marL="457200" indent="-457200">
              <a:buFont typeface="Arial" panose="020B0604020202020204" pitchFamily="34" charset="0"/>
              <a:buChar char="•"/>
            </a:pPr>
            <a:r>
              <a:rPr lang="en-GB" sz="2800" dirty="0"/>
              <a:t>Model how to read a book – left to right, turning pages </a:t>
            </a:r>
          </a:p>
          <a:p>
            <a:pPr marL="457200" indent="-457200">
              <a:buFont typeface="Arial" panose="020B0604020202020204" pitchFamily="34" charset="0"/>
              <a:buChar char="•"/>
            </a:pPr>
            <a:r>
              <a:rPr lang="en-GB" sz="2800" dirty="0"/>
              <a:t>Ask questions about what has happened and characters’ feelings</a:t>
            </a:r>
          </a:p>
          <a:p>
            <a:pPr marL="457200" indent="-457200">
              <a:buFont typeface="Arial" panose="020B0604020202020204" pitchFamily="34" charset="0"/>
              <a:buChar char="•"/>
            </a:pPr>
            <a:r>
              <a:rPr lang="en-GB" sz="2800" dirty="0"/>
              <a:t>Support vocabulary</a:t>
            </a:r>
          </a:p>
          <a:p>
            <a:pPr marL="457200" indent="-457200">
              <a:buFont typeface="Arial" panose="020B0604020202020204" pitchFamily="34" charset="0"/>
              <a:buChar char="•"/>
            </a:pPr>
            <a:r>
              <a:rPr lang="en-GB" sz="2800" dirty="0"/>
              <a:t>Predict what will happen next </a:t>
            </a:r>
          </a:p>
          <a:p>
            <a:pPr marL="457200" indent="-457200">
              <a:buFont typeface="Arial" panose="020B0604020202020204" pitchFamily="34" charset="0"/>
              <a:buChar char="•"/>
            </a:pPr>
            <a:r>
              <a:rPr lang="en-GB" sz="2800" dirty="0"/>
              <a:t>Make connections </a:t>
            </a:r>
          </a:p>
          <a:p>
            <a:pPr marL="457200" indent="-457200">
              <a:buFont typeface="Arial" panose="020B0604020202020204" pitchFamily="34" charset="0"/>
              <a:buChar char="•"/>
            </a:pPr>
            <a:r>
              <a:rPr lang="en-GB" sz="2800" dirty="0"/>
              <a:t>Model your love of reading! </a:t>
            </a:r>
          </a:p>
          <a:p>
            <a:endParaRPr lang="en-GB" sz="2800" dirty="0"/>
          </a:p>
          <a:p>
            <a:endParaRPr lang="en-GB" dirty="0"/>
          </a:p>
        </p:txBody>
      </p:sp>
    </p:spTree>
    <p:extLst>
      <p:ext uri="{BB962C8B-B14F-4D97-AF65-F5344CB8AC3E}">
        <p14:creationId xmlns:p14="http://schemas.microsoft.com/office/powerpoint/2010/main" val="42822440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2ADD6-7DA1-BA47-8087-9273DCB1ABA5}"/>
              </a:ext>
            </a:extLst>
          </p:cNvPr>
          <p:cNvSpPr>
            <a:spLocks noGrp="1"/>
          </p:cNvSpPr>
          <p:nvPr>
            <p:ph type="title"/>
          </p:nvPr>
        </p:nvSpPr>
        <p:spPr>
          <a:xfrm>
            <a:off x="273269" y="784756"/>
            <a:ext cx="7343121" cy="1020912"/>
          </a:xfrm>
        </p:spPr>
        <p:txBody>
          <a:bodyPr>
            <a:normAutofit/>
          </a:bodyPr>
          <a:lstStyle/>
          <a:p>
            <a:r>
              <a:rPr lang="en-GB" sz="4400" dirty="0"/>
              <a:t>Early Home Reading Books</a:t>
            </a:r>
          </a:p>
        </p:txBody>
      </p:sp>
      <p:pic>
        <p:nvPicPr>
          <p:cNvPr id="8" name="Picture Placeholder 7" descr="A picture containing text, bunch, different, posing&#10;&#10;Description automatically generated">
            <a:extLst>
              <a:ext uri="{FF2B5EF4-FFF2-40B4-BE49-F238E27FC236}">
                <a16:creationId xmlns:a16="http://schemas.microsoft.com/office/drawing/2014/main" id="{DB560156-77E5-4E5C-B5A1-99BC87C7C5F4}"/>
              </a:ext>
            </a:extLst>
          </p:cNvPr>
          <p:cNvPicPr>
            <a:picLocks noGrp="1" noChangeAspect="1"/>
          </p:cNvPicPr>
          <p:nvPr>
            <p:ph type="pic" sz="quarter" idx="11"/>
          </p:nvPr>
        </p:nvPicPr>
        <p:blipFill rotWithShape="1">
          <a:blip r:embed="rId3"/>
          <a:srcRect t="9859" b="9859"/>
          <a:stretch/>
        </p:blipFill>
        <p:spPr>
          <a:xfrm>
            <a:off x="8029183" y="2022148"/>
            <a:ext cx="3879037" cy="41077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Box 3"/>
          <p:cNvSpPr txBox="1"/>
          <p:nvPr/>
        </p:nvSpPr>
        <p:spPr>
          <a:xfrm>
            <a:off x="273269" y="2255840"/>
            <a:ext cx="6526924" cy="2246769"/>
          </a:xfrm>
          <a:prstGeom prst="rect">
            <a:avLst/>
          </a:prstGeom>
          <a:noFill/>
        </p:spPr>
        <p:txBody>
          <a:bodyPr wrap="square" rtlCol="0">
            <a:spAutoFit/>
          </a:bodyPr>
          <a:lstStyle/>
          <a:p>
            <a:pPr marL="285750" indent="-285750">
              <a:buFont typeface="Arial" panose="020B0604020202020204" pitchFamily="34" charset="0"/>
              <a:buChar char="•"/>
            </a:pPr>
            <a:r>
              <a:rPr lang="en-GB" sz="2800" dirty="0"/>
              <a:t>Children will be given books when they can blend – this will be different for every child</a:t>
            </a:r>
          </a:p>
          <a:p>
            <a:pPr marL="285750" indent="-285750">
              <a:buFont typeface="Arial" panose="020B0604020202020204" pitchFamily="34" charset="0"/>
              <a:buChar char="•"/>
            </a:pPr>
            <a:r>
              <a:rPr lang="en-GB" sz="2800" dirty="0"/>
              <a:t>Where possible, books match children’s phonics attainment</a:t>
            </a:r>
          </a:p>
        </p:txBody>
      </p:sp>
    </p:spTree>
    <p:extLst>
      <p:ext uri="{BB962C8B-B14F-4D97-AF65-F5344CB8AC3E}">
        <p14:creationId xmlns:p14="http://schemas.microsoft.com/office/powerpoint/2010/main" val="12193575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2ADD6-7DA1-BA47-8087-9273DCB1ABA5}"/>
              </a:ext>
            </a:extLst>
          </p:cNvPr>
          <p:cNvSpPr>
            <a:spLocks noGrp="1"/>
          </p:cNvSpPr>
          <p:nvPr>
            <p:ph type="title"/>
          </p:nvPr>
        </p:nvSpPr>
        <p:spPr>
          <a:xfrm>
            <a:off x="139603" y="511488"/>
            <a:ext cx="6578319" cy="1020912"/>
          </a:xfrm>
        </p:spPr>
        <p:txBody>
          <a:bodyPr>
            <a:normAutofit/>
          </a:bodyPr>
          <a:lstStyle/>
          <a:p>
            <a:r>
              <a:rPr lang="en-GB" sz="4400" dirty="0"/>
              <a:t>Home Reading Books</a:t>
            </a:r>
          </a:p>
        </p:txBody>
      </p:sp>
      <p:sp>
        <p:nvSpPr>
          <p:cNvPr id="3" name="Text Placeholder 2">
            <a:extLst>
              <a:ext uri="{FF2B5EF4-FFF2-40B4-BE49-F238E27FC236}">
                <a16:creationId xmlns:a16="http://schemas.microsoft.com/office/drawing/2014/main" id="{70098019-A5B7-8749-8686-60BCFC73031A}"/>
              </a:ext>
            </a:extLst>
          </p:cNvPr>
          <p:cNvSpPr>
            <a:spLocks noGrp="1"/>
          </p:cNvSpPr>
          <p:nvPr>
            <p:ph type="body" sz="quarter" idx="10"/>
          </p:nvPr>
        </p:nvSpPr>
        <p:spPr>
          <a:xfrm>
            <a:off x="383908" y="1249448"/>
            <a:ext cx="6980153" cy="5608552"/>
          </a:xfrm>
        </p:spPr>
        <p:txBody>
          <a:bodyPr>
            <a:normAutofit/>
          </a:bodyPr>
          <a:lstStyle/>
          <a:p>
            <a:pPr marL="0" indent="0">
              <a:buNone/>
            </a:pPr>
            <a:endParaRPr lang="en-GB"/>
          </a:p>
          <a:p>
            <a:pPr marL="0" indent="0">
              <a:buNone/>
            </a:pPr>
            <a:endParaRPr lang="en-GB"/>
          </a:p>
        </p:txBody>
      </p:sp>
      <p:sp>
        <p:nvSpPr>
          <p:cNvPr id="6" name="Text Placeholder 2">
            <a:extLst>
              <a:ext uri="{FF2B5EF4-FFF2-40B4-BE49-F238E27FC236}">
                <a16:creationId xmlns:a16="http://schemas.microsoft.com/office/drawing/2014/main" id="{73B6DAC9-F4AF-7346-8C79-879ED044AC1A}"/>
              </a:ext>
            </a:extLst>
          </p:cNvPr>
          <p:cNvSpPr txBox="1">
            <a:spLocks/>
          </p:cNvSpPr>
          <p:nvPr/>
        </p:nvSpPr>
        <p:spPr>
          <a:xfrm>
            <a:off x="374674" y="1550292"/>
            <a:ext cx="6845933" cy="500686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p:txBody>
      </p:sp>
      <p:sp>
        <p:nvSpPr>
          <p:cNvPr id="4" name="TextBox 3"/>
          <p:cNvSpPr txBox="1"/>
          <p:nvPr/>
        </p:nvSpPr>
        <p:spPr>
          <a:xfrm>
            <a:off x="262760" y="1702676"/>
            <a:ext cx="6957848" cy="4832092"/>
          </a:xfrm>
          <a:prstGeom prst="rect">
            <a:avLst/>
          </a:prstGeom>
          <a:noFill/>
        </p:spPr>
        <p:txBody>
          <a:bodyPr wrap="square" rtlCol="0">
            <a:spAutoFit/>
          </a:bodyPr>
          <a:lstStyle/>
          <a:p>
            <a:r>
              <a:rPr lang="en-GB" sz="2800" dirty="0"/>
              <a:t>Two book system – one fully decodable book and one sharing book.</a:t>
            </a:r>
          </a:p>
          <a:p>
            <a:endParaRPr lang="en-GB" sz="2800" dirty="0"/>
          </a:p>
          <a:p>
            <a:r>
              <a:rPr lang="en-GB" sz="2800" dirty="0"/>
              <a:t>Multiple reading of the fully decodable book especially at the beginning of the reading journey.</a:t>
            </a:r>
          </a:p>
          <a:p>
            <a:endParaRPr lang="en-GB" sz="2800" dirty="0"/>
          </a:p>
          <a:p>
            <a:r>
              <a:rPr lang="en-GB" sz="2800" dirty="0"/>
              <a:t>First read is decoding.</a:t>
            </a:r>
          </a:p>
          <a:p>
            <a:r>
              <a:rPr lang="en-GB" sz="2800" dirty="0"/>
              <a:t>Second read is fluency.</a:t>
            </a:r>
          </a:p>
          <a:p>
            <a:r>
              <a:rPr lang="en-GB" sz="2800" dirty="0"/>
              <a:t>Third read is comprehension. </a:t>
            </a:r>
          </a:p>
          <a:p>
            <a:endParaRPr lang="en-GB" sz="2800" dirty="0"/>
          </a:p>
        </p:txBody>
      </p:sp>
    </p:spTree>
    <p:extLst>
      <p:ext uri="{BB962C8B-B14F-4D97-AF65-F5344CB8AC3E}">
        <p14:creationId xmlns:p14="http://schemas.microsoft.com/office/powerpoint/2010/main" val="29379699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6" name="Picture 5"/>
          <p:cNvPicPr>
            <a:picLocks noChangeAspect="1"/>
          </p:cNvPicPr>
          <p:nvPr/>
        </p:nvPicPr>
        <p:blipFill>
          <a:blip r:embed="rId3"/>
          <a:stretch>
            <a:fillRect/>
          </a:stretch>
        </p:blipFill>
        <p:spPr>
          <a:xfrm>
            <a:off x="215153" y="0"/>
            <a:ext cx="11704638" cy="7043197"/>
          </a:xfrm>
          <a:prstGeom prst="rect">
            <a:avLst/>
          </a:prstGeom>
        </p:spPr>
      </p:pic>
    </p:spTree>
    <p:extLst>
      <p:ext uri="{BB962C8B-B14F-4D97-AF65-F5344CB8AC3E}">
        <p14:creationId xmlns:p14="http://schemas.microsoft.com/office/powerpoint/2010/main" val="28487671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B25DA8-9D75-0848-8FE2-740DFFD4B10F}"/>
              </a:ext>
            </a:extLst>
          </p:cNvPr>
          <p:cNvSpPr>
            <a:spLocks noGrp="1"/>
          </p:cNvSpPr>
          <p:nvPr>
            <p:ph type="title"/>
          </p:nvPr>
        </p:nvSpPr>
        <p:spPr>
          <a:xfrm>
            <a:off x="1249641" y="845172"/>
            <a:ext cx="5948364" cy="1020912"/>
          </a:xfrm>
        </p:spPr>
        <p:txBody>
          <a:bodyPr/>
          <a:lstStyle/>
          <a:p>
            <a:r>
              <a:rPr lang="en-GB" dirty="0"/>
              <a:t>Concerns about progress</a:t>
            </a:r>
          </a:p>
        </p:txBody>
      </p:sp>
      <p:sp>
        <p:nvSpPr>
          <p:cNvPr id="5" name="Text Placeholder 4">
            <a:extLst>
              <a:ext uri="{FF2B5EF4-FFF2-40B4-BE49-F238E27FC236}">
                <a16:creationId xmlns:a16="http://schemas.microsoft.com/office/drawing/2014/main" id="{9026D875-81BE-4246-9B12-0A45835B262A}"/>
              </a:ext>
            </a:extLst>
          </p:cNvPr>
          <p:cNvSpPr>
            <a:spLocks noGrp="1"/>
          </p:cNvSpPr>
          <p:nvPr>
            <p:ph type="body" sz="quarter" idx="10"/>
          </p:nvPr>
        </p:nvSpPr>
        <p:spPr>
          <a:xfrm>
            <a:off x="1249641" y="1765738"/>
            <a:ext cx="6181173" cy="5092262"/>
          </a:xfrm>
        </p:spPr>
        <p:txBody>
          <a:bodyPr vert="horz" lIns="91440" tIns="45720" rIns="91440" bIns="45720" rtlCol="0" anchor="t">
            <a:normAutofit/>
          </a:bodyPr>
          <a:lstStyle/>
          <a:p>
            <a:r>
              <a:rPr lang="en-GB" sz="3200" dirty="0"/>
              <a:t>All children are different </a:t>
            </a:r>
          </a:p>
          <a:p>
            <a:r>
              <a:rPr lang="en-GB" sz="3200" dirty="0"/>
              <a:t>Discuss any concerns with Miss Vinter</a:t>
            </a:r>
          </a:p>
          <a:p>
            <a:r>
              <a:rPr lang="en-GB" sz="3200" dirty="0"/>
              <a:t>Your child will be assessed </a:t>
            </a:r>
            <a:r>
              <a:rPr lang="en-GB" sz="3200" dirty="0" smtClean="0"/>
              <a:t>regularly</a:t>
            </a:r>
            <a:endParaRPr lang="en-GB" sz="3200" dirty="0"/>
          </a:p>
          <a:p>
            <a:r>
              <a:rPr lang="en-GB" sz="3200" dirty="0"/>
              <a:t>Interventions to support child in the specific skill they are struggling </a:t>
            </a:r>
          </a:p>
          <a:p>
            <a:pPr marL="0" indent="0">
              <a:buNone/>
            </a:pPr>
            <a:endParaRPr lang="en-GB" dirty="0"/>
          </a:p>
          <a:p>
            <a:pPr marL="0" indent="0">
              <a:buNone/>
            </a:pPr>
            <a:endParaRPr lang="en-GB" dirty="0"/>
          </a:p>
        </p:txBody>
      </p:sp>
      <p:pic>
        <p:nvPicPr>
          <p:cNvPr id="6" name="Picture 5">
            <a:extLst>
              <a:ext uri="{FF2B5EF4-FFF2-40B4-BE49-F238E27FC236}">
                <a16:creationId xmlns:a16="http://schemas.microsoft.com/office/drawing/2014/main" id="{BE7F7723-D80A-423B-9941-1B04F755203A}"/>
              </a:ext>
            </a:extLst>
          </p:cNvPr>
          <p:cNvPicPr>
            <a:picLocks noChangeAspect="1"/>
          </p:cNvPicPr>
          <p:nvPr/>
        </p:nvPicPr>
        <p:blipFill rotWithShape="1">
          <a:blip r:embed="rId3"/>
          <a:srcRect l="7740" r="7740"/>
          <a:stretch/>
        </p:blipFill>
        <p:spPr>
          <a:xfrm>
            <a:off x="8242081" y="2322075"/>
            <a:ext cx="3494088" cy="3330575"/>
          </a:xfrm>
          <a:prstGeom prst="roundRect">
            <a:avLst/>
          </a:prstGeom>
        </p:spPr>
      </p:pic>
    </p:spTree>
    <p:extLst>
      <p:ext uri="{BB962C8B-B14F-4D97-AF65-F5344CB8AC3E}">
        <p14:creationId xmlns:p14="http://schemas.microsoft.com/office/powerpoint/2010/main" val="22608991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17EAE-434E-2F46-A850-2999A2E785A1}"/>
              </a:ext>
            </a:extLst>
          </p:cNvPr>
          <p:cNvSpPr>
            <a:spLocks noGrp="1"/>
          </p:cNvSpPr>
          <p:nvPr>
            <p:ph type="title"/>
          </p:nvPr>
        </p:nvSpPr>
        <p:spPr/>
        <p:txBody>
          <a:bodyPr>
            <a:normAutofit/>
          </a:bodyPr>
          <a:lstStyle/>
          <a:p>
            <a:r>
              <a:rPr lang="en-GB" sz="4400" dirty="0"/>
              <a:t>Questions</a:t>
            </a:r>
          </a:p>
        </p:txBody>
      </p:sp>
      <p:sp>
        <p:nvSpPr>
          <p:cNvPr id="3" name="Text Placeholder 2">
            <a:extLst>
              <a:ext uri="{FF2B5EF4-FFF2-40B4-BE49-F238E27FC236}">
                <a16:creationId xmlns:a16="http://schemas.microsoft.com/office/drawing/2014/main" id="{1D2FB36C-A9E2-C14F-8814-71A8E43D7F43}"/>
              </a:ext>
            </a:extLst>
          </p:cNvPr>
          <p:cNvSpPr>
            <a:spLocks noGrp="1"/>
          </p:cNvSpPr>
          <p:nvPr>
            <p:ph type="body" sz="quarter" idx="10"/>
          </p:nvPr>
        </p:nvSpPr>
        <p:spPr>
          <a:xfrm>
            <a:off x="1193581" y="2223436"/>
            <a:ext cx="10099532" cy="3770425"/>
          </a:xfrm>
        </p:spPr>
        <p:txBody>
          <a:bodyPr vert="horz" lIns="91440" tIns="45720" rIns="91440" bIns="45720" rtlCol="0" anchor="t">
            <a:normAutofit/>
          </a:bodyPr>
          <a:lstStyle/>
          <a:p>
            <a:endParaRPr lang="en-GB" dirty="0">
              <a:cs typeface="Calibri"/>
            </a:endParaRPr>
          </a:p>
        </p:txBody>
      </p:sp>
    </p:spTree>
    <p:extLst>
      <p:ext uri="{BB962C8B-B14F-4D97-AF65-F5344CB8AC3E}">
        <p14:creationId xmlns:p14="http://schemas.microsoft.com/office/powerpoint/2010/main" val="39576615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2ADD6-7DA1-BA47-8087-9273DCB1ABA5}"/>
              </a:ext>
            </a:extLst>
          </p:cNvPr>
          <p:cNvSpPr>
            <a:spLocks noGrp="1"/>
          </p:cNvSpPr>
          <p:nvPr>
            <p:ph type="title"/>
          </p:nvPr>
        </p:nvSpPr>
        <p:spPr>
          <a:xfrm>
            <a:off x="279206" y="120600"/>
            <a:ext cx="6578319" cy="1020912"/>
          </a:xfrm>
        </p:spPr>
        <p:txBody>
          <a:bodyPr>
            <a:normAutofit/>
          </a:bodyPr>
          <a:lstStyle/>
          <a:p>
            <a:r>
              <a:rPr lang="en-GB" sz="4400" dirty="0"/>
              <a:t>What is Phonics? </a:t>
            </a:r>
          </a:p>
        </p:txBody>
      </p:sp>
      <p:sp>
        <p:nvSpPr>
          <p:cNvPr id="3" name="Text Placeholder 2">
            <a:extLst>
              <a:ext uri="{FF2B5EF4-FFF2-40B4-BE49-F238E27FC236}">
                <a16:creationId xmlns:a16="http://schemas.microsoft.com/office/drawing/2014/main" id="{70098019-A5B7-8749-8686-60BCFC73031A}"/>
              </a:ext>
            </a:extLst>
          </p:cNvPr>
          <p:cNvSpPr>
            <a:spLocks noGrp="1"/>
          </p:cNvSpPr>
          <p:nvPr>
            <p:ph type="body" sz="quarter" idx="10"/>
          </p:nvPr>
        </p:nvSpPr>
        <p:spPr>
          <a:xfrm>
            <a:off x="350778" y="1067852"/>
            <a:ext cx="6980153" cy="5608552"/>
          </a:xfrm>
        </p:spPr>
        <p:txBody>
          <a:bodyPr>
            <a:normAutofit/>
          </a:bodyPr>
          <a:lstStyle/>
          <a:p>
            <a:r>
              <a:rPr lang="en-GB" dirty="0"/>
              <a:t>The key approach we use to help children to learn to read and write.</a:t>
            </a:r>
          </a:p>
          <a:p>
            <a:endParaRPr lang="en-GB" dirty="0"/>
          </a:p>
          <a:p>
            <a:r>
              <a:rPr lang="en-GB" dirty="0"/>
              <a:t>Link between the words we say and the letters that represent each sound. </a:t>
            </a:r>
          </a:p>
          <a:p>
            <a:pPr marL="0" indent="0">
              <a:buNone/>
            </a:pPr>
            <a:endParaRPr lang="en-GB" dirty="0"/>
          </a:p>
          <a:p>
            <a:pPr marL="0" indent="0">
              <a:buNone/>
            </a:pPr>
            <a:endParaRPr lang="en-GB" dirty="0"/>
          </a:p>
        </p:txBody>
      </p:sp>
      <p:pic>
        <p:nvPicPr>
          <p:cNvPr id="7" name="Picture 5" descr="A picture containing text, person, indoor, dish&#10;&#10;Description automatically generated">
            <a:extLst>
              <a:ext uri="{FF2B5EF4-FFF2-40B4-BE49-F238E27FC236}">
                <a16:creationId xmlns:a16="http://schemas.microsoft.com/office/drawing/2014/main" id="{E941B672-F515-4A98-933A-6AFC416A18DC}"/>
              </a:ext>
            </a:extLst>
          </p:cNvPr>
          <p:cNvPicPr>
            <a:picLocks noGrp="1" noChangeAspect="1"/>
          </p:cNvPicPr>
          <p:nvPr>
            <p:ph type="pic" sz="quarter" idx="11"/>
          </p:nvPr>
        </p:nvPicPr>
        <p:blipFill rotWithShape="1">
          <a:blip r:embed="rId3"/>
          <a:srcRect l="11569" r="11569"/>
          <a:stretch/>
        </p:blipFill>
        <p:spPr>
          <a:xfrm>
            <a:off x="8195712" y="2490687"/>
            <a:ext cx="3514923" cy="27644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6156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2ADD6-7DA1-BA47-8087-9273DCB1ABA5}"/>
              </a:ext>
            </a:extLst>
          </p:cNvPr>
          <p:cNvSpPr>
            <a:spLocks noGrp="1"/>
          </p:cNvSpPr>
          <p:nvPr>
            <p:ph type="title"/>
          </p:nvPr>
        </p:nvSpPr>
        <p:spPr>
          <a:xfrm>
            <a:off x="279206" y="120600"/>
            <a:ext cx="6578319" cy="1020912"/>
          </a:xfrm>
        </p:spPr>
        <p:txBody>
          <a:bodyPr>
            <a:normAutofit/>
          </a:bodyPr>
          <a:lstStyle/>
          <a:p>
            <a:r>
              <a:rPr lang="en-GB" sz="4400" dirty="0"/>
              <a:t>Terminology</a:t>
            </a:r>
          </a:p>
        </p:txBody>
      </p:sp>
      <p:sp>
        <p:nvSpPr>
          <p:cNvPr id="3" name="Text Placeholder 2">
            <a:extLst>
              <a:ext uri="{FF2B5EF4-FFF2-40B4-BE49-F238E27FC236}">
                <a16:creationId xmlns:a16="http://schemas.microsoft.com/office/drawing/2014/main" id="{70098019-A5B7-8749-8686-60BCFC73031A}"/>
              </a:ext>
            </a:extLst>
          </p:cNvPr>
          <p:cNvSpPr>
            <a:spLocks noGrp="1"/>
          </p:cNvSpPr>
          <p:nvPr>
            <p:ph type="body" sz="quarter" idx="10"/>
          </p:nvPr>
        </p:nvSpPr>
        <p:spPr>
          <a:xfrm>
            <a:off x="350778" y="1067852"/>
            <a:ext cx="6980153" cy="5608552"/>
          </a:xfrm>
        </p:spPr>
        <p:txBody>
          <a:bodyPr>
            <a:normAutofit/>
          </a:bodyPr>
          <a:lstStyle/>
          <a:p>
            <a:r>
              <a:rPr lang="en-GB" dirty="0"/>
              <a:t>A </a:t>
            </a:r>
            <a:r>
              <a:rPr lang="en-GB" b="1" dirty="0"/>
              <a:t>phoneme </a:t>
            </a:r>
            <a:r>
              <a:rPr lang="en-GB" dirty="0"/>
              <a:t>is the smallest unit of sound in a word </a:t>
            </a:r>
          </a:p>
          <a:p>
            <a:endParaRPr lang="en-GB" dirty="0"/>
          </a:p>
          <a:p>
            <a:r>
              <a:rPr lang="en-GB" dirty="0"/>
              <a:t>A </a:t>
            </a:r>
            <a:r>
              <a:rPr lang="en-GB" b="1" dirty="0"/>
              <a:t>grapheme </a:t>
            </a:r>
            <a:r>
              <a:rPr lang="en-GB" dirty="0"/>
              <a:t>is a letter or group of letters representing a single phoneme: </a:t>
            </a:r>
          </a:p>
          <a:p>
            <a:endParaRPr lang="en-GB" dirty="0"/>
          </a:p>
          <a:p>
            <a:pPr marL="0" indent="0">
              <a:buNone/>
            </a:pPr>
            <a:r>
              <a:rPr lang="en-GB" sz="4800" dirty="0">
                <a:solidFill>
                  <a:srgbClr val="C00000"/>
                </a:solidFill>
              </a:rPr>
              <a:t>t		</a:t>
            </a:r>
            <a:r>
              <a:rPr lang="en-GB" sz="4800" dirty="0" err="1">
                <a:solidFill>
                  <a:srgbClr val="C00000"/>
                </a:solidFill>
              </a:rPr>
              <a:t>ch</a:t>
            </a:r>
            <a:r>
              <a:rPr lang="en-GB" sz="4800" dirty="0">
                <a:solidFill>
                  <a:srgbClr val="C00000"/>
                </a:solidFill>
              </a:rPr>
              <a:t>		</a:t>
            </a:r>
            <a:r>
              <a:rPr lang="en-GB" sz="4800" dirty="0" err="1">
                <a:solidFill>
                  <a:srgbClr val="C00000"/>
                </a:solidFill>
              </a:rPr>
              <a:t>ai</a:t>
            </a:r>
            <a:r>
              <a:rPr lang="en-GB" sz="4800" dirty="0">
                <a:solidFill>
                  <a:srgbClr val="C00000"/>
                </a:solidFill>
              </a:rPr>
              <a:t>		</a:t>
            </a:r>
            <a:r>
              <a:rPr lang="en-GB" sz="4800" dirty="0" err="1">
                <a:solidFill>
                  <a:srgbClr val="C00000"/>
                </a:solidFill>
              </a:rPr>
              <a:t>igh</a:t>
            </a:r>
            <a:endParaRPr lang="en-GB" sz="4800" dirty="0">
              <a:solidFill>
                <a:srgbClr val="C00000"/>
              </a:solidFill>
            </a:endParaRPr>
          </a:p>
          <a:p>
            <a:endParaRPr lang="en-GB" sz="3200" b="1" dirty="0"/>
          </a:p>
          <a:p>
            <a:r>
              <a:rPr lang="en-GB" sz="3200" b="1" dirty="0"/>
              <a:t>digraph</a:t>
            </a:r>
            <a:r>
              <a:rPr lang="en-GB" sz="3600" dirty="0"/>
              <a:t> (</a:t>
            </a:r>
            <a:r>
              <a:rPr lang="en-GB" sz="3600" dirty="0" err="1">
                <a:solidFill>
                  <a:srgbClr val="C00000"/>
                </a:solidFill>
              </a:rPr>
              <a:t>sh</a:t>
            </a:r>
            <a:r>
              <a:rPr lang="en-GB" sz="3600" dirty="0">
                <a:solidFill>
                  <a:srgbClr val="C00000"/>
                </a:solidFill>
              </a:rPr>
              <a:t>, </a:t>
            </a:r>
            <a:r>
              <a:rPr lang="en-GB" sz="3600" dirty="0" err="1">
                <a:solidFill>
                  <a:srgbClr val="C00000"/>
                </a:solidFill>
              </a:rPr>
              <a:t>th</a:t>
            </a:r>
            <a:r>
              <a:rPr lang="en-GB" sz="3600" dirty="0">
                <a:solidFill>
                  <a:srgbClr val="C00000"/>
                </a:solidFill>
              </a:rPr>
              <a:t>, </a:t>
            </a:r>
            <a:r>
              <a:rPr lang="en-GB" sz="3600" dirty="0" err="1">
                <a:solidFill>
                  <a:srgbClr val="C00000"/>
                </a:solidFill>
              </a:rPr>
              <a:t>ch</a:t>
            </a:r>
            <a:r>
              <a:rPr lang="en-GB" sz="3600" dirty="0">
                <a:solidFill>
                  <a:srgbClr val="C00000"/>
                </a:solidFill>
              </a:rPr>
              <a:t>,</a:t>
            </a:r>
            <a:r>
              <a:rPr lang="en-GB" sz="3600" dirty="0"/>
              <a:t>) </a:t>
            </a:r>
          </a:p>
          <a:p>
            <a:r>
              <a:rPr lang="en-GB" sz="3600" b="1" dirty="0" err="1"/>
              <a:t>trigraph</a:t>
            </a:r>
            <a:r>
              <a:rPr lang="en-GB" sz="3600" dirty="0"/>
              <a:t> (</a:t>
            </a:r>
            <a:r>
              <a:rPr lang="en-GB" sz="3600" dirty="0" err="1">
                <a:solidFill>
                  <a:srgbClr val="C00000"/>
                </a:solidFill>
              </a:rPr>
              <a:t>igh</a:t>
            </a:r>
            <a:r>
              <a:rPr lang="en-GB" sz="3600" dirty="0"/>
              <a:t>)</a:t>
            </a:r>
          </a:p>
        </p:txBody>
      </p:sp>
      <p:pic>
        <p:nvPicPr>
          <p:cNvPr id="7" name="Picture 5" descr="A picture containing text, person, indoor, dish&#10;&#10;Description automatically generated">
            <a:extLst>
              <a:ext uri="{FF2B5EF4-FFF2-40B4-BE49-F238E27FC236}">
                <a16:creationId xmlns:a16="http://schemas.microsoft.com/office/drawing/2014/main" id="{E941B672-F515-4A98-933A-6AFC416A18DC}"/>
              </a:ext>
            </a:extLst>
          </p:cNvPr>
          <p:cNvPicPr>
            <a:picLocks noGrp="1" noChangeAspect="1"/>
          </p:cNvPicPr>
          <p:nvPr>
            <p:ph type="pic" sz="quarter" idx="11"/>
          </p:nvPr>
        </p:nvPicPr>
        <p:blipFill rotWithShape="1">
          <a:blip r:embed="rId3"/>
          <a:srcRect l="11569" r="11569"/>
          <a:stretch/>
        </p:blipFill>
        <p:spPr>
          <a:xfrm>
            <a:off x="8195712" y="2490687"/>
            <a:ext cx="3514923" cy="27644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7371901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2ADD6-7DA1-BA47-8087-9273DCB1ABA5}"/>
              </a:ext>
            </a:extLst>
          </p:cNvPr>
          <p:cNvSpPr>
            <a:spLocks noGrp="1"/>
          </p:cNvSpPr>
          <p:nvPr>
            <p:ph type="title"/>
          </p:nvPr>
        </p:nvSpPr>
        <p:spPr>
          <a:xfrm>
            <a:off x="279206" y="120600"/>
            <a:ext cx="6578319" cy="1020912"/>
          </a:xfrm>
        </p:spPr>
        <p:txBody>
          <a:bodyPr>
            <a:normAutofit/>
          </a:bodyPr>
          <a:lstStyle/>
          <a:p>
            <a:r>
              <a:rPr lang="en-GB" sz="4400" dirty="0"/>
              <a:t>Pronunciation</a:t>
            </a:r>
          </a:p>
        </p:txBody>
      </p:sp>
      <p:sp>
        <p:nvSpPr>
          <p:cNvPr id="3" name="Text Placeholder 2">
            <a:extLst>
              <a:ext uri="{FF2B5EF4-FFF2-40B4-BE49-F238E27FC236}">
                <a16:creationId xmlns:a16="http://schemas.microsoft.com/office/drawing/2014/main" id="{70098019-A5B7-8749-8686-60BCFC73031A}"/>
              </a:ext>
            </a:extLst>
          </p:cNvPr>
          <p:cNvSpPr>
            <a:spLocks noGrp="1"/>
          </p:cNvSpPr>
          <p:nvPr>
            <p:ph type="body" sz="quarter" idx="10"/>
          </p:nvPr>
        </p:nvSpPr>
        <p:spPr>
          <a:xfrm>
            <a:off x="350778" y="1067852"/>
            <a:ext cx="6980153" cy="5608552"/>
          </a:xfrm>
        </p:spPr>
        <p:txBody>
          <a:bodyPr>
            <a:normAutofit/>
          </a:bodyPr>
          <a:lstStyle/>
          <a:p>
            <a:pPr marL="0" indent="0">
              <a:buNone/>
            </a:pPr>
            <a:endParaRPr lang="en-GB" dirty="0"/>
          </a:p>
          <a:p>
            <a:pPr marL="0" indent="0">
              <a:buNone/>
            </a:pPr>
            <a:endParaRPr lang="en-GB" dirty="0"/>
          </a:p>
        </p:txBody>
      </p:sp>
      <p:pic>
        <p:nvPicPr>
          <p:cNvPr id="7" name="Picture 5" descr="A picture containing text, person, indoor, dish&#10;&#10;Description automatically generated">
            <a:extLst>
              <a:ext uri="{FF2B5EF4-FFF2-40B4-BE49-F238E27FC236}">
                <a16:creationId xmlns:a16="http://schemas.microsoft.com/office/drawing/2014/main" id="{E941B672-F515-4A98-933A-6AFC416A18DC}"/>
              </a:ext>
            </a:extLst>
          </p:cNvPr>
          <p:cNvPicPr>
            <a:picLocks noGrp="1" noChangeAspect="1"/>
          </p:cNvPicPr>
          <p:nvPr>
            <p:ph type="pic" sz="quarter" idx="11"/>
          </p:nvPr>
        </p:nvPicPr>
        <p:blipFill rotWithShape="1">
          <a:blip r:embed="rId3"/>
          <a:srcRect l="11569" r="11569"/>
          <a:stretch/>
        </p:blipFill>
        <p:spPr>
          <a:xfrm>
            <a:off x="8195712" y="2490687"/>
            <a:ext cx="3514923" cy="27644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nvPicPr>
        <p:blipFill>
          <a:blip r:embed="rId4"/>
          <a:stretch>
            <a:fillRect/>
          </a:stretch>
        </p:blipFill>
        <p:spPr>
          <a:xfrm>
            <a:off x="3136868" y="3862339"/>
            <a:ext cx="4194064" cy="2955585"/>
          </a:xfrm>
          <a:prstGeom prst="rect">
            <a:avLst/>
          </a:prstGeom>
        </p:spPr>
      </p:pic>
      <p:pic>
        <p:nvPicPr>
          <p:cNvPr id="4" name="Picture 3"/>
          <p:cNvPicPr>
            <a:picLocks noChangeAspect="1"/>
          </p:cNvPicPr>
          <p:nvPr/>
        </p:nvPicPr>
        <p:blipFill>
          <a:blip r:embed="rId5"/>
          <a:stretch>
            <a:fillRect/>
          </a:stretch>
        </p:blipFill>
        <p:spPr>
          <a:xfrm>
            <a:off x="279206" y="926332"/>
            <a:ext cx="4483473" cy="3151187"/>
          </a:xfrm>
          <a:prstGeom prst="rect">
            <a:avLst/>
          </a:prstGeom>
        </p:spPr>
      </p:pic>
    </p:spTree>
    <p:extLst>
      <p:ext uri="{BB962C8B-B14F-4D97-AF65-F5344CB8AC3E}">
        <p14:creationId xmlns:p14="http://schemas.microsoft.com/office/powerpoint/2010/main" val="28711829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2ADD6-7DA1-BA47-8087-9273DCB1ABA5}"/>
              </a:ext>
            </a:extLst>
          </p:cNvPr>
          <p:cNvSpPr>
            <a:spLocks noGrp="1"/>
          </p:cNvSpPr>
          <p:nvPr>
            <p:ph type="title"/>
          </p:nvPr>
        </p:nvSpPr>
        <p:spPr>
          <a:xfrm>
            <a:off x="279206" y="120600"/>
            <a:ext cx="6578319" cy="1020912"/>
          </a:xfrm>
        </p:spPr>
        <p:txBody>
          <a:bodyPr>
            <a:normAutofit/>
          </a:bodyPr>
          <a:lstStyle/>
          <a:p>
            <a:r>
              <a:rPr lang="en-GB" sz="4400" dirty="0"/>
              <a:t>Our Lesson Structure</a:t>
            </a:r>
          </a:p>
        </p:txBody>
      </p:sp>
      <p:sp>
        <p:nvSpPr>
          <p:cNvPr id="3" name="Text Placeholder 2">
            <a:extLst>
              <a:ext uri="{FF2B5EF4-FFF2-40B4-BE49-F238E27FC236}">
                <a16:creationId xmlns:a16="http://schemas.microsoft.com/office/drawing/2014/main" id="{70098019-A5B7-8749-8686-60BCFC73031A}"/>
              </a:ext>
            </a:extLst>
          </p:cNvPr>
          <p:cNvSpPr>
            <a:spLocks noGrp="1"/>
          </p:cNvSpPr>
          <p:nvPr>
            <p:ph type="body" sz="quarter" idx="10"/>
          </p:nvPr>
        </p:nvSpPr>
        <p:spPr>
          <a:xfrm>
            <a:off x="350778" y="1067852"/>
            <a:ext cx="6980153" cy="5608552"/>
          </a:xfrm>
        </p:spPr>
        <p:txBody>
          <a:bodyPr>
            <a:normAutofit/>
          </a:bodyPr>
          <a:lstStyle/>
          <a:p>
            <a:pPr marL="0" indent="0">
              <a:buNone/>
            </a:pPr>
            <a:r>
              <a:rPr lang="en-GB" dirty="0"/>
              <a:t>Revisit</a:t>
            </a:r>
          </a:p>
          <a:p>
            <a:pPr marL="0" indent="0">
              <a:buNone/>
            </a:pPr>
            <a:r>
              <a:rPr lang="en-GB" dirty="0">
                <a:solidFill>
                  <a:srgbClr val="C00000"/>
                </a:solidFill>
              </a:rPr>
              <a:t>↓</a:t>
            </a:r>
          </a:p>
          <a:p>
            <a:pPr marL="0" indent="0">
              <a:buNone/>
            </a:pPr>
            <a:r>
              <a:rPr lang="en-GB" dirty="0"/>
              <a:t>Teach</a:t>
            </a:r>
          </a:p>
          <a:p>
            <a:pPr marL="0" indent="0">
              <a:buNone/>
            </a:pPr>
            <a:r>
              <a:rPr lang="en-GB" dirty="0">
                <a:solidFill>
                  <a:srgbClr val="C00000"/>
                </a:solidFill>
              </a:rPr>
              <a:t>↓</a:t>
            </a:r>
          </a:p>
          <a:p>
            <a:pPr marL="0" indent="0">
              <a:buNone/>
            </a:pPr>
            <a:r>
              <a:rPr lang="en-GB" dirty="0"/>
              <a:t>Practise</a:t>
            </a:r>
          </a:p>
          <a:p>
            <a:pPr marL="0" indent="0">
              <a:buNone/>
            </a:pPr>
            <a:r>
              <a:rPr lang="en-GB" dirty="0">
                <a:solidFill>
                  <a:srgbClr val="C00000"/>
                </a:solidFill>
              </a:rPr>
              <a:t>↓</a:t>
            </a:r>
          </a:p>
          <a:p>
            <a:pPr marL="0" indent="0">
              <a:buNone/>
            </a:pPr>
            <a:r>
              <a:rPr lang="en-GB" dirty="0"/>
              <a:t>Apply</a:t>
            </a:r>
          </a:p>
          <a:p>
            <a:pPr marL="0" indent="0">
              <a:buNone/>
            </a:pPr>
            <a:r>
              <a:rPr lang="en-GB" dirty="0">
                <a:solidFill>
                  <a:srgbClr val="C00000"/>
                </a:solidFill>
              </a:rPr>
              <a:t>↓</a:t>
            </a:r>
          </a:p>
          <a:p>
            <a:pPr marL="0" indent="0">
              <a:buNone/>
            </a:pPr>
            <a:r>
              <a:rPr lang="en-GB" dirty="0"/>
              <a:t>Revise</a:t>
            </a:r>
          </a:p>
          <a:p>
            <a:pPr marL="0" indent="0">
              <a:buNone/>
            </a:pPr>
            <a:endParaRPr lang="en-GB" dirty="0"/>
          </a:p>
        </p:txBody>
      </p:sp>
      <p:pic>
        <p:nvPicPr>
          <p:cNvPr id="7" name="Picture 5" descr="A picture containing text, person, indoor, dish&#10;&#10;Description automatically generated">
            <a:extLst>
              <a:ext uri="{FF2B5EF4-FFF2-40B4-BE49-F238E27FC236}">
                <a16:creationId xmlns:a16="http://schemas.microsoft.com/office/drawing/2014/main" id="{E941B672-F515-4A98-933A-6AFC416A18DC}"/>
              </a:ext>
            </a:extLst>
          </p:cNvPr>
          <p:cNvPicPr>
            <a:picLocks noGrp="1" noChangeAspect="1"/>
          </p:cNvPicPr>
          <p:nvPr>
            <p:ph type="pic" sz="quarter" idx="11"/>
          </p:nvPr>
        </p:nvPicPr>
        <p:blipFill rotWithShape="1">
          <a:blip r:embed="rId3"/>
          <a:srcRect l="11569" r="11569"/>
          <a:stretch/>
        </p:blipFill>
        <p:spPr>
          <a:xfrm>
            <a:off x="8195712" y="2490687"/>
            <a:ext cx="3514923" cy="27644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9812879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2ADD6-7DA1-BA47-8087-9273DCB1ABA5}"/>
              </a:ext>
            </a:extLst>
          </p:cNvPr>
          <p:cNvSpPr>
            <a:spLocks noGrp="1"/>
          </p:cNvSpPr>
          <p:nvPr>
            <p:ph type="title"/>
          </p:nvPr>
        </p:nvSpPr>
        <p:spPr>
          <a:xfrm>
            <a:off x="279206" y="120600"/>
            <a:ext cx="6578319" cy="1020912"/>
          </a:xfrm>
        </p:spPr>
        <p:txBody>
          <a:bodyPr>
            <a:normAutofit/>
          </a:bodyPr>
          <a:lstStyle/>
          <a:p>
            <a:r>
              <a:rPr lang="en-GB" sz="4400" dirty="0"/>
              <a:t>ULS Programme Structure</a:t>
            </a:r>
          </a:p>
        </p:txBody>
      </p:sp>
      <p:sp>
        <p:nvSpPr>
          <p:cNvPr id="3" name="Text Placeholder 2">
            <a:extLst>
              <a:ext uri="{FF2B5EF4-FFF2-40B4-BE49-F238E27FC236}">
                <a16:creationId xmlns:a16="http://schemas.microsoft.com/office/drawing/2014/main" id="{70098019-A5B7-8749-8686-60BCFC73031A}"/>
              </a:ext>
            </a:extLst>
          </p:cNvPr>
          <p:cNvSpPr>
            <a:spLocks noGrp="1"/>
          </p:cNvSpPr>
          <p:nvPr>
            <p:ph type="body" sz="quarter" idx="10"/>
          </p:nvPr>
        </p:nvSpPr>
        <p:spPr>
          <a:xfrm>
            <a:off x="350778" y="1067852"/>
            <a:ext cx="6980153" cy="5608552"/>
          </a:xfrm>
        </p:spPr>
        <p:txBody>
          <a:bodyPr>
            <a:normAutofit/>
          </a:bodyPr>
          <a:lstStyle/>
          <a:p>
            <a:endParaRPr lang="en-GB" dirty="0"/>
          </a:p>
          <a:p>
            <a:r>
              <a:rPr lang="en-GB" b="1" dirty="0">
                <a:solidFill>
                  <a:srgbClr val="C00000"/>
                </a:solidFill>
              </a:rPr>
              <a:t>Phase 1</a:t>
            </a:r>
            <a:r>
              <a:rPr lang="en-GB" dirty="0"/>
              <a:t>-Nursery/EYFS</a:t>
            </a:r>
          </a:p>
          <a:p>
            <a:r>
              <a:rPr lang="en-GB" b="1" dirty="0">
                <a:solidFill>
                  <a:srgbClr val="C00000"/>
                </a:solidFill>
              </a:rPr>
              <a:t>Phase 2</a:t>
            </a:r>
            <a:r>
              <a:rPr lang="en-GB" dirty="0"/>
              <a:t>-EYFS </a:t>
            </a:r>
          </a:p>
          <a:p>
            <a:r>
              <a:rPr lang="en-GB" b="1" dirty="0">
                <a:solidFill>
                  <a:srgbClr val="C00000"/>
                </a:solidFill>
              </a:rPr>
              <a:t>Phase 3</a:t>
            </a:r>
            <a:r>
              <a:rPr lang="en-GB" dirty="0"/>
              <a:t>-EYFS</a:t>
            </a:r>
          </a:p>
          <a:p>
            <a:r>
              <a:rPr lang="en-GB" b="1" dirty="0">
                <a:solidFill>
                  <a:srgbClr val="C00000"/>
                </a:solidFill>
              </a:rPr>
              <a:t>Phase 4</a:t>
            </a:r>
            <a:r>
              <a:rPr lang="en-GB" dirty="0"/>
              <a:t>-EYFS</a:t>
            </a:r>
          </a:p>
          <a:p>
            <a:r>
              <a:rPr lang="en-GB" b="1" dirty="0">
                <a:solidFill>
                  <a:srgbClr val="7030A0"/>
                </a:solidFill>
              </a:rPr>
              <a:t>Phase 4 revision </a:t>
            </a:r>
            <a:r>
              <a:rPr lang="en-GB" dirty="0"/>
              <a:t>and  </a:t>
            </a:r>
            <a:r>
              <a:rPr lang="en-GB" b="1" dirty="0">
                <a:solidFill>
                  <a:srgbClr val="7030A0"/>
                </a:solidFill>
              </a:rPr>
              <a:t>Phase 5</a:t>
            </a:r>
            <a:r>
              <a:rPr lang="en-GB" dirty="0"/>
              <a:t>-Year 1 Ends with phonics screening.</a:t>
            </a:r>
          </a:p>
          <a:p>
            <a:r>
              <a:rPr lang="en-GB" b="1" dirty="0">
                <a:solidFill>
                  <a:srgbClr val="00B050"/>
                </a:solidFill>
              </a:rPr>
              <a:t>Phase 5</a:t>
            </a:r>
            <a:r>
              <a:rPr lang="en-GB" b="1" dirty="0"/>
              <a:t> </a:t>
            </a:r>
            <a:r>
              <a:rPr lang="en-GB" dirty="0"/>
              <a:t>mastery (Autumn term) and Phase 6-Year 2</a:t>
            </a:r>
          </a:p>
          <a:p>
            <a:pPr marL="0" indent="0">
              <a:buNone/>
            </a:pPr>
            <a:endParaRPr lang="en-GB" dirty="0"/>
          </a:p>
        </p:txBody>
      </p:sp>
      <p:pic>
        <p:nvPicPr>
          <p:cNvPr id="7" name="Picture 5" descr="A picture containing text, person, indoor, dish&#10;&#10;Description automatically generated">
            <a:extLst>
              <a:ext uri="{FF2B5EF4-FFF2-40B4-BE49-F238E27FC236}">
                <a16:creationId xmlns:a16="http://schemas.microsoft.com/office/drawing/2014/main" id="{E941B672-F515-4A98-933A-6AFC416A18DC}"/>
              </a:ext>
            </a:extLst>
          </p:cNvPr>
          <p:cNvPicPr>
            <a:picLocks noGrp="1" noChangeAspect="1"/>
          </p:cNvPicPr>
          <p:nvPr>
            <p:ph type="pic" sz="quarter" idx="11"/>
          </p:nvPr>
        </p:nvPicPr>
        <p:blipFill rotWithShape="1">
          <a:blip r:embed="rId3"/>
          <a:srcRect l="11569" r="11569"/>
          <a:stretch/>
        </p:blipFill>
        <p:spPr>
          <a:xfrm>
            <a:off x="8195712" y="2490687"/>
            <a:ext cx="3514923" cy="27644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409117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2ADD6-7DA1-BA47-8087-9273DCB1ABA5}"/>
              </a:ext>
            </a:extLst>
          </p:cNvPr>
          <p:cNvSpPr>
            <a:spLocks noGrp="1"/>
          </p:cNvSpPr>
          <p:nvPr>
            <p:ph type="title"/>
          </p:nvPr>
        </p:nvSpPr>
        <p:spPr>
          <a:xfrm>
            <a:off x="1074465" y="-63760"/>
            <a:ext cx="8210550" cy="1020912"/>
          </a:xfrm>
        </p:spPr>
        <p:txBody>
          <a:bodyPr>
            <a:normAutofit/>
          </a:bodyPr>
          <a:lstStyle/>
          <a:p>
            <a:r>
              <a:rPr lang="en-GB" dirty="0"/>
              <a:t>Using Phonics to teach Reading</a:t>
            </a:r>
          </a:p>
        </p:txBody>
      </p:sp>
      <p:sp>
        <p:nvSpPr>
          <p:cNvPr id="3" name="Text Placeholder 2">
            <a:extLst>
              <a:ext uri="{FF2B5EF4-FFF2-40B4-BE49-F238E27FC236}">
                <a16:creationId xmlns:a16="http://schemas.microsoft.com/office/drawing/2014/main" id="{70098019-A5B7-8749-8686-60BCFC73031A}"/>
              </a:ext>
            </a:extLst>
          </p:cNvPr>
          <p:cNvSpPr>
            <a:spLocks noGrp="1"/>
          </p:cNvSpPr>
          <p:nvPr>
            <p:ph type="body" sz="quarter" idx="10"/>
          </p:nvPr>
        </p:nvSpPr>
        <p:spPr>
          <a:xfrm>
            <a:off x="362887" y="913117"/>
            <a:ext cx="6980153" cy="5608552"/>
          </a:xfrm>
        </p:spPr>
        <p:txBody>
          <a:bodyPr>
            <a:normAutofit/>
          </a:bodyPr>
          <a:lstStyle/>
          <a:p>
            <a:r>
              <a:rPr lang="en-GB" dirty="0"/>
              <a:t>Blending</a:t>
            </a:r>
          </a:p>
          <a:p>
            <a:endParaRPr lang="en-GB" dirty="0"/>
          </a:p>
          <a:p>
            <a:pPr marL="0" indent="0">
              <a:buNone/>
            </a:pPr>
            <a:r>
              <a:rPr lang="en-GB" b="1" dirty="0">
                <a:solidFill>
                  <a:srgbClr val="FF0000"/>
                </a:solidFill>
              </a:rPr>
              <a:t>t / o /  p</a:t>
            </a:r>
          </a:p>
          <a:p>
            <a:endParaRPr lang="en-GB" dirty="0"/>
          </a:p>
          <a:p>
            <a:r>
              <a:rPr lang="en-GB" dirty="0"/>
              <a:t>Pushing the phonemes together to make a word. </a:t>
            </a:r>
          </a:p>
          <a:p>
            <a:endParaRPr lang="en-GB" dirty="0"/>
          </a:p>
          <a:p>
            <a:pPr marL="0" indent="0">
              <a:buNone/>
            </a:pPr>
            <a:r>
              <a:rPr lang="en-GB" dirty="0"/>
              <a:t> </a:t>
            </a:r>
            <a:r>
              <a:rPr lang="en-GB" b="1" dirty="0">
                <a:solidFill>
                  <a:srgbClr val="FF0000"/>
                </a:solidFill>
              </a:rPr>
              <a:t>t  / r/ </a:t>
            </a:r>
            <a:r>
              <a:rPr lang="en-GB" b="1" dirty="0" err="1">
                <a:solidFill>
                  <a:srgbClr val="FF0000"/>
                </a:solidFill>
              </a:rPr>
              <a:t>ee</a:t>
            </a:r>
            <a:endParaRPr lang="en-GB" b="1" dirty="0"/>
          </a:p>
          <a:p>
            <a:pPr marL="0" indent="0">
              <a:buNone/>
            </a:pPr>
            <a:endParaRPr lang="en-GB" dirty="0"/>
          </a:p>
          <a:p>
            <a:pPr marL="0" indent="0">
              <a:buNone/>
            </a:pPr>
            <a:endParaRPr lang="en-GB" dirty="0"/>
          </a:p>
        </p:txBody>
      </p:sp>
      <p:sp>
        <p:nvSpPr>
          <p:cNvPr id="4" name="Picture Placeholder 3"/>
          <p:cNvSpPr>
            <a:spLocks noGrp="1"/>
          </p:cNvSpPr>
          <p:nvPr>
            <p:ph type="pic" sz="quarter" idx="11"/>
          </p:nvPr>
        </p:nvSpPr>
        <p:spPr>
          <a:xfrm>
            <a:off x="8210550" y="2388436"/>
            <a:ext cx="3494088" cy="3330575"/>
          </a:xfrm>
        </p:spPr>
      </p:sp>
      <p:pic>
        <p:nvPicPr>
          <p:cNvPr id="7" name="Picture 6"/>
          <p:cNvPicPr>
            <a:picLocks noChangeAspect="1"/>
          </p:cNvPicPr>
          <p:nvPr/>
        </p:nvPicPr>
        <p:blipFill>
          <a:blip r:embed="rId3"/>
          <a:stretch>
            <a:fillRect/>
          </a:stretch>
        </p:blipFill>
        <p:spPr>
          <a:xfrm>
            <a:off x="4869247" y="3418882"/>
            <a:ext cx="1988278" cy="17445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425451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2ADD6-7DA1-BA47-8087-9273DCB1ABA5}"/>
              </a:ext>
            </a:extLst>
          </p:cNvPr>
          <p:cNvSpPr>
            <a:spLocks noGrp="1"/>
          </p:cNvSpPr>
          <p:nvPr>
            <p:ph type="title"/>
          </p:nvPr>
        </p:nvSpPr>
        <p:spPr>
          <a:xfrm>
            <a:off x="279206" y="120600"/>
            <a:ext cx="6578319" cy="1020912"/>
          </a:xfrm>
        </p:spPr>
        <p:txBody>
          <a:bodyPr>
            <a:normAutofit/>
          </a:bodyPr>
          <a:lstStyle/>
          <a:p>
            <a:r>
              <a:rPr lang="en-GB" sz="4400" dirty="0"/>
              <a:t>Phonemes- Sound Buttons</a:t>
            </a:r>
          </a:p>
        </p:txBody>
      </p:sp>
      <p:sp>
        <p:nvSpPr>
          <p:cNvPr id="3" name="Text Placeholder 2">
            <a:extLst>
              <a:ext uri="{FF2B5EF4-FFF2-40B4-BE49-F238E27FC236}">
                <a16:creationId xmlns:a16="http://schemas.microsoft.com/office/drawing/2014/main" id="{70098019-A5B7-8749-8686-60BCFC73031A}"/>
              </a:ext>
            </a:extLst>
          </p:cNvPr>
          <p:cNvSpPr>
            <a:spLocks noGrp="1"/>
          </p:cNvSpPr>
          <p:nvPr>
            <p:ph type="body" sz="quarter" idx="10"/>
          </p:nvPr>
        </p:nvSpPr>
        <p:spPr>
          <a:xfrm>
            <a:off x="350778" y="1067852"/>
            <a:ext cx="6980153" cy="5608552"/>
          </a:xfrm>
        </p:spPr>
        <p:txBody>
          <a:bodyPr>
            <a:noAutofit/>
          </a:bodyPr>
          <a:lstStyle/>
          <a:p>
            <a:pPr marL="0" indent="0">
              <a:buNone/>
            </a:pPr>
            <a:r>
              <a:rPr lang="en-GB" sz="8000" dirty="0">
                <a:latin typeface="Comic Sans MS" panose="030F0702030302020204" pitchFamily="66" charset="0"/>
              </a:rPr>
              <a:t>sat				pin</a:t>
            </a:r>
            <a:br>
              <a:rPr lang="en-GB" sz="8000" dirty="0">
                <a:latin typeface="Comic Sans MS" panose="030F0702030302020204" pitchFamily="66" charset="0"/>
              </a:rPr>
            </a:br>
            <a:r>
              <a:rPr lang="en-GB" sz="8000" dirty="0">
                <a:solidFill>
                  <a:srgbClr val="FF0000"/>
                </a:solidFill>
                <a:latin typeface="Comic Sans MS" panose="030F0702030302020204" pitchFamily="66" charset="0"/>
              </a:rPr>
              <a:t>. . .				. . .</a:t>
            </a:r>
          </a:p>
          <a:p>
            <a:pPr marL="0" indent="0">
              <a:buNone/>
            </a:pPr>
            <a:endParaRPr lang="en-GB" sz="8000" dirty="0">
              <a:latin typeface="Comic Sans MS" panose="030F0702030302020204" pitchFamily="66" charset="0"/>
            </a:endParaRPr>
          </a:p>
          <a:p>
            <a:pPr marL="0" indent="0">
              <a:buNone/>
            </a:pPr>
            <a:r>
              <a:rPr lang="en-GB" sz="8000" dirty="0">
                <a:latin typeface="Comic Sans MS" panose="030F0702030302020204" pitchFamily="66" charset="0"/>
              </a:rPr>
              <a:t>sock </a:t>
            </a:r>
            <a:br>
              <a:rPr lang="en-GB" sz="8000" dirty="0">
                <a:latin typeface="Comic Sans MS" panose="030F0702030302020204" pitchFamily="66" charset="0"/>
              </a:rPr>
            </a:br>
            <a:r>
              <a:rPr lang="en-GB" sz="8000" dirty="0">
                <a:solidFill>
                  <a:srgbClr val="FF0000"/>
                </a:solidFill>
                <a:latin typeface="Comic Sans MS" panose="030F0702030302020204" pitchFamily="66" charset="0"/>
              </a:rPr>
              <a:t>. . __</a:t>
            </a:r>
          </a:p>
          <a:p>
            <a:pPr marL="0" indent="0">
              <a:buNone/>
            </a:pPr>
            <a:endParaRPr lang="en-GB" sz="9600" dirty="0">
              <a:latin typeface="Comic Sans MS" panose="030F0702030302020204" pitchFamily="66" charset="0"/>
            </a:endParaRPr>
          </a:p>
        </p:txBody>
      </p:sp>
      <p:pic>
        <p:nvPicPr>
          <p:cNvPr id="7" name="Picture 5" descr="A picture containing text, person, indoor, dish&#10;&#10;Description automatically generated">
            <a:extLst>
              <a:ext uri="{FF2B5EF4-FFF2-40B4-BE49-F238E27FC236}">
                <a16:creationId xmlns:a16="http://schemas.microsoft.com/office/drawing/2014/main" id="{E941B672-F515-4A98-933A-6AFC416A18DC}"/>
              </a:ext>
            </a:extLst>
          </p:cNvPr>
          <p:cNvPicPr>
            <a:picLocks noGrp="1" noChangeAspect="1"/>
          </p:cNvPicPr>
          <p:nvPr>
            <p:ph type="pic" sz="quarter" idx="11"/>
          </p:nvPr>
        </p:nvPicPr>
        <p:blipFill rotWithShape="1">
          <a:blip r:embed="rId3"/>
          <a:srcRect l="11569" r="11569"/>
          <a:stretch/>
        </p:blipFill>
        <p:spPr>
          <a:xfrm>
            <a:off x="8195712" y="2490687"/>
            <a:ext cx="3514923" cy="27644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9516968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2ADD6-7DA1-BA47-8087-9273DCB1ABA5}"/>
              </a:ext>
            </a:extLst>
          </p:cNvPr>
          <p:cNvSpPr>
            <a:spLocks noGrp="1"/>
          </p:cNvSpPr>
          <p:nvPr>
            <p:ph type="title"/>
          </p:nvPr>
        </p:nvSpPr>
        <p:spPr>
          <a:xfrm>
            <a:off x="551694" y="0"/>
            <a:ext cx="6578319" cy="1020912"/>
          </a:xfrm>
        </p:spPr>
        <p:txBody>
          <a:bodyPr>
            <a:normAutofit fontScale="90000"/>
          </a:bodyPr>
          <a:lstStyle/>
          <a:p>
            <a:r>
              <a:rPr lang="en-GB" sz="4400" dirty="0"/>
              <a:t>Using phonics to teach spelling</a:t>
            </a:r>
          </a:p>
        </p:txBody>
      </p:sp>
      <p:sp>
        <p:nvSpPr>
          <p:cNvPr id="3" name="Text Placeholder 2">
            <a:extLst>
              <a:ext uri="{FF2B5EF4-FFF2-40B4-BE49-F238E27FC236}">
                <a16:creationId xmlns:a16="http://schemas.microsoft.com/office/drawing/2014/main" id="{70098019-A5B7-8749-8686-60BCFC73031A}"/>
              </a:ext>
            </a:extLst>
          </p:cNvPr>
          <p:cNvSpPr>
            <a:spLocks noGrp="1"/>
          </p:cNvSpPr>
          <p:nvPr>
            <p:ph type="body" sz="quarter" idx="10"/>
          </p:nvPr>
        </p:nvSpPr>
        <p:spPr>
          <a:xfrm>
            <a:off x="350778" y="1067852"/>
            <a:ext cx="6980153" cy="5608552"/>
          </a:xfrm>
        </p:spPr>
        <p:txBody>
          <a:bodyPr>
            <a:noAutofit/>
          </a:bodyPr>
          <a:lstStyle/>
          <a:p>
            <a:r>
              <a:rPr lang="en-GB" sz="3600" dirty="0"/>
              <a:t>The skill of separating words up into their component sounds</a:t>
            </a:r>
          </a:p>
          <a:p>
            <a:endParaRPr lang="en-GB" sz="3600" dirty="0"/>
          </a:p>
          <a:p>
            <a:r>
              <a:rPr lang="en-GB" sz="3600" dirty="0"/>
              <a:t>For example, 'pig' becomes 'p-</a:t>
            </a:r>
            <a:r>
              <a:rPr lang="en-GB" sz="3600" dirty="0" err="1"/>
              <a:t>i</a:t>
            </a:r>
            <a:r>
              <a:rPr lang="en-GB" sz="3600" dirty="0"/>
              <a:t>-g‘</a:t>
            </a:r>
          </a:p>
          <a:p>
            <a:r>
              <a:rPr lang="en-GB" sz="3600" dirty="0"/>
              <a:t>    ‘haunt’ becomes ‘h-au-n-t’</a:t>
            </a:r>
          </a:p>
          <a:p>
            <a:pPr marL="0" indent="0">
              <a:buNone/>
            </a:pPr>
            <a:r>
              <a:rPr lang="en-GB" sz="3600" dirty="0"/>
              <a:t> </a:t>
            </a:r>
          </a:p>
          <a:p>
            <a:r>
              <a:rPr lang="en-GB" sz="3600" dirty="0"/>
              <a:t>It does not matter how the word is written</a:t>
            </a:r>
            <a:endParaRPr lang="en-GB" sz="13800" dirty="0">
              <a:latin typeface="Comic Sans MS" panose="030F0702030302020204" pitchFamily="66" charset="0"/>
            </a:endParaRPr>
          </a:p>
        </p:txBody>
      </p:sp>
      <p:pic>
        <p:nvPicPr>
          <p:cNvPr id="7" name="Picture 5" descr="A picture containing text, person, indoor, dish&#10;&#10;Description automatically generated">
            <a:extLst>
              <a:ext uri="{FF2B5EF4-FFF2-40B4-BE49-F238E27FC236}">
                <a16:creationId xmlns:a16="http://schemas.microsoft.com/office/drawing/2014/main" id="{E941B672-F515-4A98-933A-6AFC416A18DC}"/>
              </a:ext>
            </a:extLst>
          </p:cNvPr>
          <p:cNvPicPr>
            <a:picLocks noGrp="1" noChangeAspect="1"/>
          </p:cNvPicPr>
          <p:nvPr>
            <p:ph type="pic" sz="quarter" idx="11"/>
          </p:nvPr>
        </p:nvPicPr>
        <p:blipFill rotWithShape="1">
          <a:blip r:embed="rId3"/>
          <a:srcRect l="11569" r="11569"/>
          <a:stretch/>
        </p:blipFill>
        <p:spPr>
          <a:xfrm>
            <a:off x="8195712" y="2490687"/>
            <a:ext cx="3514923" cy="27644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184462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8B477497953BD4B83D73F8D1B051DC5" ma:contentTypeVersion="16" ma:contentTypeDescription="Create a new document." ma:contentTypeScope="" ma:versionID="8c5056d60423e549ec49732fa20b780f">
  <xsd:schema xmlns:xsd="http://www.w3.org/2001/XMLSchema" xmlns:xs="http://www.w3.org/2001/XMLSchema" xmlns:p="http://schemas.microsoft.com/office/2006/metadata/properties" xmlns:ns2="a014cecc-c637-46a2-a0b9-3ac524332dd2" xmlns:ns3="041dc435-e86c-4ed9-b6d2-e545f030cf1f" targetNamespace="http://schemas.microsoft.com/office/2006/metadata/properties" ma:root="true" ma:fieldsID="ef65bf9c02170bca546acc6b01cf88ba" ns2:_="" ns3:_="">
    <xsd:import namespace="a014cecc-c637-46a2-a0b9-3ac524332dd2"/>
    <xsd:import namespace="041dc435-e86c-4ed9-b6d2-e545f030cf1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14cecc-c637-46a2-a0b9-3ac524332d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829ef002-93c1-4468-a912-1743b1bdc44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41dc435-e86c-4ed9-b6d2-e545f030cf1f"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5042645-4de5-4611-a94c-f6ea1f2da47f}" ma:internalName="TaxCatchAll" ma:showField="CatchAllData" ma:web="041dc435-e86c-4ed9-b6d2-e545f030cf1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041dc435-e86c-4ed9-b6d2-e545f030cf1f">
      <UserInfo>
        <DisplayName>Kelly Nash</DisplayName>
        <AccountId>20</AccountId>
        <AccountType/>
      </UserInfo>
      <UserInfo>
        <DisplayName>Gemma Larner</DisplayName>
        <AccountId>19</AccountId>
        <AccountType/>
      </UserInfo>
      <UserInfo>
        <DisplayName>Amy  Ashton</DisplayName>
        <AccountId>18</AccountId>
        <AccountType/>
      </UserInfo>
      <UserInfo>
        <DisplayName>Jessica Bunney</DisplayName>
        <AccountId>23</AccountId>
        <AccountType/>
      </UserInfo>
    </SharedWithUsers>
    <TaxCatchAll xmlns="041dc435-e86c-4ed9-b6d2-e545f030cf1f" xsi:nil="true"/>
    <lcf76f155ced4ddcb4097134ff3c332f xmlns="a014cecc-c637-46a2-a0b9-3ac524332dd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E310FCA-72A3-42E6-9A0B-0D62463A093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014cecc-c637-46a2-a0b9-3ac524332dd2"/>
    <ds:schemaRef ds:uri="041dc435-e86c-4ed9-b6d2-e545f030cf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EFAC575-C967-4D0E-9DAA-168E02377938}">
  <ds:schemaRefs>
    <ds:schemaRef ds:uri="http://schemas.microsoft.com/sharepoint/v3/contenttype/forms"/>
  </ds:schemaRefs>
</ds:datastoreItem>
</file>

<file path=customXml/itemProps3.xml><?xml version="1.0" encoding="utf-8"?>
<ds:datastoreItem xmlns:ds="http://schemas.openxmlformats.org/officeDocument/2006/customXml" ds:itemID="{582DE157-3BF4-4C78-8FEB-475F9E4779C9}">
  <ds:schemaRefs>
    <ds:schemaRef ds:uri="a014cecc-c637-46a2-a0b9-3ac524332dd2"/>
    <ds:schemaRef ds:uri="http://schemas.microsoft.com/office/2006/documentManagement/types"/>
    <ds:schemaRef ds:uri="http://purl.org/dc/elements/1.1/"/>
    <ds:schemaRef ds:uri="http://purl.org/dc/terms/"/>
    <ds:schemaRef ds:uri="http://schemas.microsoft.com/office/infopath/2007/PartnerControls"/>
    <ds:schemaRef ds:uri="041dc435-e86c-4ed9-b6d2-e545f030cf1f"/>
    <ds:schemaRef ds:uri="http://www.w3.org/XML/1998/namespace"/>
    <ds:schemaRef ds:uri="http://schemas.openxmlformats.org/package/2006/metadata/core-properties"/>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1112</TotalTime>
  <Words>2771</Words>
  <Application>Microsoft Office PowerPoint</Application>
  <PresentationFormat>Widescreen</PresentationFormat>
  <Paragraphs>261</Paragraphs>
  <Slides>18</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Calibri Light</vt:lpstr>
      <vt:lpstr>Comic Sans MS</vt:lpstr>
      <vt:lpstr>Office Theme</vt:lpstr>
      <vt:lpstr>Parent/ Carer Introduction to Phonics and Early Reading</vt:lpstr>
      <vt:lpstr>What is Phonics? </vt:lpstr>
      <vt:lpstr>Terminology</vt:lpstr>
      <vt:lpstr>Pronunciation</vt:lpstr>
      <vt:lpstr>Our Lesson Structure</vt:lpstr>
      <vt:lpstr>ULS Programme Structure</vt:lpstr>
      <vt:lpstr>Using Phonics to teach Reading</vt:lpstr>
      <vt:lpstr>Phonemes- Sound Buttons</vt:lpstr>
      <vt:lpstr>Using phonics to teach spelling</vt:lpstr>
      <vt:lpstr>Tricky Words CEW</vt:lpstr>
      <vt:lpstr>Useful Websites</vt:lpstr>
      <vt:lpstr>Reading at home </vt:lpstr>
      <vt:lpstr>Reading with your child  </vt:lpstr>
      <vt:lpstr>Early Home Reading Books</vt:lpstr>
      <vt:lpstr>Home Reading Books</vt:lpstr>
      <vt:lpstr>PowerPoint Presentation</vt:lpstr>
      <vt:lpstr>Concerns about progress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Ellie Wilkinson</dc:creator>
  <cp:lastModifiedBy>Jordanna  Vinter</cp:lastModifiedBy>
  <cp:revision>107</cp:revision>
  <cp:lastPrinted>2022-04-26T12:26:16Z</cp:lastPrinted>
  <dcterms:created xsi:type="dcterms:W3CDTF">2021-12-16T19:38:44Z</dcterms:created>
  <dcterms:modified xsi:type="dcterms:W3CDTF">2025-09-01T21:37:55Z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0x01010038B477497953BD4B83D73F8D1B051DC5</vt:lpwstr>
  </property>
  <property fmtid="{D5CDD505-2E9C-101B-9397-08002B2CF9AE}" pid="3" name="MediaServiceImageTags">
    <vt:lpwstr/>
  </property>
</Properties>
</file>